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4"/>
  </p:notesMasterIdLst>
  <p:handoutMasterIdLst>
    <p:handoutMasterId r:id="rId25"/>
  </p:handoutMasterIdLst>
  <p:sldIdLst>
    <p:sldId id="256" r:id="rId5"/>
    <p:sldId id="334" r:id="rId6"/>
    <p:sldId id="260" r:id="rId7"/>
    <p:sldId id="261" r:id="rId8"/>
    <p:sldId id="314" r:id="rId9"/>
    <p:sldId id="270" r:id="rId10"/>
    <p:sldId id="290" r:id="rId11"/>
    <p:sldId id="257" r:id="rId12"/>
    <p:sldId id="285" r:id="rId13"/>
    <p:sldId id="271" r:id="rId14"/>
    <p:sldId id="263" r:id="rId15"/>
    <p:sldId id="274" r:id="rId16"/>
    <p:sldId id="327" r:id="rId17"/>
    <p:sldId id="329" r:id="rId18"/>
    <p:sldId id="299" r:id="rId19"/>
    <p:sldId id="330" r:id="rId20"/>
    <p:sldId id="336" r:id="rId21"/>
    <p:sldId id="331" r:id="rId22"/>
    <p:sldId id="302" r:id="rId23"/>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15" autoAdjust="0"/>
    <p:restoredTop sz="82593" autoAdjust="0"/>
  </p:normalViewPr>
  <p:slideViewPr>
    <p:cSldViewPr>
      <p:cViewPr varScale="1">
        <p:scale>
          <a:sx n="92" d="100"/>
          <a:sy n="92" d="100"/>
        </p:scale>
        <p:origin x="2304" y="90"/>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66" d="100"/>
        <a:sy n="66" d="100"/>
      </p:scale>
      <p:origin x="0" y="502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E89262-DEFE-4997-83B9-B1EF406C2C45}" type="datetimeFigureOut">
              <a:rPr lang="en-US" smtClean="0"/>
              <a:t>10/16/2024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C0F46D9-AA9E-4E6F-82D3-49BFED6555EA}" type="slidenum">
              <a:rPr lang="en-US" smtClean="0"/>
              <a:t>‹#›</a:t>
            </a:fld>
            <a:endParaRPr lang="en-US"/>
          </a:p>
        </p:txBody>
      </p:sp>
    </p:spTree>
    <p:extLst>
      <p:ext uri="{BB962C8B-B14F-4D97-AF65-F5344CB8AC3E}">
        <p14:creationId xmlns:p14="http://schemas.microsoft.com/office/powerpoint/2010/main" val="24566643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10" tIns="45707" rIns="91410" bIns="45707" numCol="1" anchor="t" anchorCtr="0" compatLnSpc="1">
            <a:prstTxWarp prst="textNoShape">
              <a:avLst/>
            </a:prstTxWarp>
          </a:bodyPr>
          <a:lstStyle>
            <a:lvl1pPr defTabSz="914437">
              <a:defRPr sz="1200">
                <a:latin typeface="Arial" charset="0"/>
              </a:defRPr>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p:spPr>
        <p:txBody>
          <a:bodyPr vert="horz" wrap="square" lIns="91410" tIns="45707" rIns="91410" bIns="45707" numCol="1" anchor="t" anchorCtr="0" compatLnSpc="1">
            <a:prstTxWarp prst="textNoShape">
              <a:avLst/>
            </a:prstTxWarp>
          </a:bodyPr>
          <a:lstStyle>
            <a:lvl1pPr algn="r" defTabSz="914437">
              <a:defRPr sz="1200">
                <a:latin typeface="Arial" charset="0"/>
              </a:defRPr>
            </a:lvl1pPr>
          </a:lstStyle>
          <a:p>
            <a:pPr>
              <a:defRPr/>
            </a:pPr>
            <a:endParaRPr lang="en-US"/>
          </a:p>
        </p:txBody>
      </p:sp>
      <p:sp>
        <p:nvSpPr>
          <p:cNvPr id="6144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p:spPr>
        <p:txBody>
          <a:bodyPr vert="horz" wrap="square" lIns="91410" tIns="45707" rIns="91410" bIns="45707"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p:spPr>
        <p:txBody>
          <a:bodyPr vert="horz" wrap="square" lIns="91410" tIns="45707" rIns="91410" bIns="45707" numCol="1" anchor="b" anchorCtr="0" compatLnSpc="1">
            <a:prstTxWarp prst="textNoShape">
              <a:avLst/>
            </a:prstTxWarp>
          </a:bodyPr>
          <a:lstStyle>
            <a:lvl1pPr defTabSz="914437">
              <a:defRPr sz="1200">
                <a:latin typeface="Arial" charset="0"/>
              </a:defRPr>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p:spPr>
        <p:txBody>
          <a:bodyPr vert="horz" wrap="square" lIns="91410" tIns="45707" rIns="91410" bIns="45707" numCol="1" anchor="b" anchorCtr="0" compatLnSpc="1">
            <a:prstTxWarp prst="textNoShape">
              <a:avLst/>
            </a:prstTxWarp>
          </a:bodyPr>
          <a:lstStyle>
            <a:lvl1pPr algn="r" defTabSz="914437">
              <a:defRPr sz="1200">
                <a:latin typeface="Arial" charset="0"/>
              </a:defRPr>
            </a:lvl1pPr>
          </a:lstStyle>
          <a:p>
            <a:pPr>
              <a:defRPr/>
            </a:pPr>
            <a:fld id="{F12C00DE-7524-44D5-852D-DB76C570EB87}" type="slidenum">
              <a:rPr lang="en-US"/>
              <a:pPr>
                <a:defRPr/>
              </a:pPr>
              <a:t>‹#›</a:t>
            </a:fld>
            <a:endParaRPr lang="en-US"/>
          </a:p>
        </p:txBody>
      </p:sp>
    </p:spTree>
    <p:extLst>
      <p:ext uri="{BB962C8B-B14F-4D97-AF65-F5344CB8AC3E}">
        <p14:creationId xmlns:p14="http://schemas.microsoft.com/office/powerpoint/2010/main" val="30303668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pPr defTabSz="914400"/>
            <a:fld id="{414C4CE8-FBD3-41F8-9E97-E955A2D4C423}" type="slidenum">
              <a:rPr lang="en-US" smtClean="0"/>
              <a:pPr defTabSz="914400"/>
              <a:t>1</a:t>
            </a:fld>
            <a:endParaRPr lang="en-US"/>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p:spPr>
        <p:txBody>
          <a:bodyPr/>
          <a:lstStyle/>
          <a:p>
            <a:pPr eaLnBrk="1" hangingPunct="1"/>
            <a:r>
              <a:rPr lang="en-US" dirty="0"/>
              <a:t>Thank</a:t>
            </a:r>
            <a:r>
              <a:rPr lang="en-US" baseline="0" dirty="0"/>
              <a:t> you for joining us at Cornell Cooperative Extension of Jefferson County. Your volunteer service to our organization will provide lasting benefits to our community and its residents. Welcome!</a:t>
            </a:r>
            <a:endParaRPr lang="en-US" dirty="0"/>
          </a:p>
        </p:txBody>
      </p:sp>
    </p:spTree>
    <p:extLst>
      <p:ext uri="{BB962C8B-B14F-4D97-AF65-F5344CB8AC3E}">
        <p14:creationId xmlns:p14="http://schemas.microsoft.com/office/powerpoint/2010/main" val="40984607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pPr defTabSz="914400"/>
            <a:fld id="{B6917361-0B20-4F8C-90B4-DCE49CC600A6}" type="slidenum">
              <a:rPr lang="en-US" smtClean="0"/>
              <a:pPr defTabSz="914400"/>
              <a:t>10</a:t>
            </a:fld>
            <a:endParaRPr lang="en-US"/>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noFill/>
          <a:ln/>
        </p:spPr>
        <p:txBody>
          <a:bodyPr/>
          <a:lstStyle/>
          <a:p>
            <a:pPr eaLnBrk="1" hangingPunct="1"/>
            <a:r>
              <a:rPr lang="en-US" dirty="0"/>
              <a:t>Cornell Cooperative Extension of Jefferson County would</a:t>
            </a:r>
            <a:r>
              <a:rPr lang="en-US" baseline="0" dirty="0"/>
              <a:t> not be able to deliver many of our programs without the assistance of engaged and talented volunteers. The expertise of our volunteer board and committee members drives our programs to make sure the education we provide is relevant to the needs of our county residents. 4-H Leaders, Master Gardeners and other volunteers regularly work directly with the youth and adults of our county to deliver hands-on, engaging knowledge for the betterment of our community. We would not be able to deliver specific programs without volunteer program assistants and overnight chaperones.</a:t>
            </a:r>
            <a:endParaRPr lang="en-US" dirty="0"/>
          </a:p>
        </p:txBody>
      </p:sp>
    </p:spTree>
    <p:extLst>
      <p:ext uri="{BB962C8B-B14F-4D97-AF65-F5344CB8AC3E}">
        <p14:creationId xmlns:p14="http://schemas.microsoft.com/office/powerpoint/2010/main" val="34909342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pPr defTabSz="914400"/>
            <a:fld id="{57685109-9574-40EA-9F4C-D99E7025DA5B}" type="slidenum">
              <a:rPr lang="en-US" smtClean="0"/>
              <a:pPr defTabSz="914400"/>
              <a:t>11</a:t>
            </a:fld>
            <a:endParaRPr lang="en-US"/>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p:spPr>
        <p:txBody>
          <a:bodyPr/>
          <a:lstStyle/>
          <a:p>
            <a:pPr eaLnBrk="1" hangingPunct="1"/>
            <a:r>
              <a:rPr lang="en-US" dirty="0"/>
              <a:t>The</a:t>
            </a:r>
            <a:r>
              <a:rPr lang="en-US" baseline="0" dirty="0"/>
              <a:t> type of position you are volunteering for on behalf of our Association determines the depth of background screening required. Every volunteer must complete an application and be approved before beginning their service. A criminal background screening, repeated every three years, is required for </a:t>
            </a:r>
            <a:r>
              <a:rPr lang="en-US" i="1" baseline="0" dirty="0"/>
              <a:t>all </a:t>
            </a:r>
            <a:r>
              <a:rPr lang="en-US" i="0" baseline="0" dirty="0"/>
              <a:t>volunteers </a:t>
            </a:r>
            <a:r>
              <a:rPr lang="en-US" i="1" baseline="0" dirty="0"/>
              <a:t>unless</a:t>
            </a:r>
            <a:r>
              <a:rPr lang="en-US" i="0" baseline="0" dirty="0"/>
              <a:t> you are only volunteering for only one day a year and not be in a supervisory position. If you will be driving on our behalf, a DMV check is required. All volunteers must agree to a specific code of conduct and enrolled volunteers must sign a volunteer agreement. In addition, enrolled volunteers must also be interviewed, with two reference checks performed. All our volunteer screening requirements are based on events at other organizations, and are in compliance with our insurance underwriter.</a:t>
            </a:r>
            <a:endParaRPr lang="en-US" dirty="0"/>
          </a:p>
        </p:txBody>
      </p:sp>
    </p:spTree>
    <p:extLst>
      <p:ext uri="{BB962C8B-B14F-4D97-AF65-F5344CB8AC3E}">
        <p14:creationId xmlns:p14="http://schemas.microsoft.com/office/powerpoint/2010/main" val="20459926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pPr defTabSz="914400"/>
            <a:fld id="{DFC6C201-ED30-46BF-A4CE-42AFD6D9141F}" type="slidenum">
              <a:rPr lang="en-US" smtClean="0"/>
              <a:pPr defTabSz="914400"/>
              <a:t>12</a:t>
            </a:fld>
            <a:endParaRPr lang="en-US"/>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eaLnBrk="1" hangingPunct="1"/>
            <a:r>
              <a:rPr lang="en-US" dirty="0"/>
              <a:t>Why must</a:t>
            </a:r>
            <a:r>
              <a:rPr lang="en-US" baseline="0" dirty="0"/>
              <a:t> volunteers sign an established code of conduct? </a:t>
            </a:r>
            <a:r>
              <a:rPr lang="en-US" dirty="0"/>
              <a:t>Our excellent reputation is based on providing</a:t>
            </a:r>
            <a:r>
              <a:rPr lang="en-US" baseline="0" dirty="0"/>
              <a:t> high quality, research-based programs that are relevant to the needs of all our county residents. These programs are delivered by well-trained, respected educators who put the needs of our clients first. Our volunteers must be equal to the task.</a:t>
            </a:r>
            <a:endParaRPr lang="en-US" dirty="0"/>
          </a:p>
        </p:txBody>
      </p:sp>
    </p:spTree>
    <p:extLst>
      <p:ext uri="{BB962C8B-B14F-4D97-AF65-F5344CB8AC3E}">
        <p14:creationId xmlns:p14="http://schemas.microsoft.com/office/powerpoint/2010/main" val="337279508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Please take a moment to review your responsibilities</a:t>
            </a:r>
            <a:r>
              <a:rPr lang="en-US" baseline="0" dirty="0"/>
              <a:t> as a volunteer. Should you have any questions, please do not hesitate to contact your volunteer coordinator.</a:t>
            </a:r>
            <a:endParaRPr lang="en-US" dirty="0"/>
          </a:p>
        </p:txBody>
      </p:sp>
      <p:sp>
        <p:nvSpPr>
          <p:cNvPr id="4" name="Slide Number Placeholder 3"/>
          <p:cNvSpPr>
            <a:spLocks noGrp="1"/>
          </p:cNvSpPr>
          <p:nvPr>
            <p:ph type="sldNum" sz="quarter" idx="10"/>
          </p:nvPr>
        </p:nvSpPr>
        <p:spPr/>
        <p:txBody>
          <a:bodyPr/>
          <a:lstStyle/>
          <a:p>
            <a:pPr>
              <a:defRPr/>
            </a:pPr>
            <a:fld id="{F12C00DE-7524-44D5-852D-DB76C570EB87}" type="slidenum">
              <a:rPr lang="en-US" smtClean="0"/>
              <a:pPr>
                <a:defRPr/>
              </a:pPr>
              <a:t>13</a:t>
            </a:fld>
            <a:endParaRPr lang="en-US"/>
          </a:p>
        </p:txBody>
      </p:sp>
    </p:spTree>
    <p:extLst>
      <p:ext uri="{BB962C8B-B14F-4D97-AF65-F5344CB8AC3E}">
        <p14:creationId xmlns:p14="http://schemas.microsoft.com/office/powerpoint/2010/main" val="6691811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items</a:t>
            </a:r>
            <a:r>
              <a:rPr lang="en-US" baseline="0" dirty="0"/>
              <a:t> listed here, keep in mind that you will have access to educational resources and programs that may help you discover new interests and develop new skills. Most of all, you will be assisting in the development or delivery of community programs to our residents, helping to shape our community’s future.</a:t>
            </a:r>
            <a:endParaRPr lang="en-US" dirty="0"/>
          </a:p>
        </p:txBody>
      </p:sp>
      <p:sp>
        <p:nvSpPr>
          <p:cNvPr id="4" name="Slide Number Placeholder 3"/>
          <p:cNvSpPr>
            <a:spLocks noGrp="1"/>
          </p:cNvSpPr>
          <p:nvPr>
            <p:ph type="sldNum" sz="quarter" idx="10"/>
          </p:nvPr>
        </p:nvSpPr>
        <p:spPr/>
        <p:txBody>
          <a:bodyPr/>
          <a:lstStyle/>
          <a:p>
            <a:pPr>
              <a:defRPr/>
            </a:pPr>
            <a:fld id="{F12C00DE-7524-44D5-852D-DB76C570EB87}" type="slidenum">
              <a:rPr lang="en-US" smtClean="0"/>
              <a:pPr>
                <a:defRPr/>
              </a:pPr>
              <a:t>14</a:t>
            </a:fld>
            <a:endParaRPr lang="en-US"/>
          </a:p>
        </p:txBody>
      </p:sp>
    </p:spTree>
    <p:extLst>
      <p:ext uri="{BB962C8B-B14F-4D97-AF65-F5344CB8AC3E}">
        <p14:creationId xmlns:p14="http://schemas.microsoft.com/office/powerpoint/2010/main" val="2939481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pPr defTabSz="914400"/>
            <a:fld id="{E70CE477-86D0-4B87-A88E-3579B6726356}" type="slidenum">
              <a:rPr lang="en-US" smtClean="0"/>
              <a:pPr defTabSz="914400"/>
              <a:t>15</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pPr eaLnBrk="1" hangingPunct="1"/>
            <a:r>
              <a:rPr lang="en-US" baseline="0" dirty="0"/>
              <a:t>Volunteers are covered under a general liability policy through Extension. A more detailed account of this and other insurance coverages is located on our website. Should you have any questions, please contact your volunteer coordinator.</a:t>
            </a:r>
            <a:endParaRPr lang="en-US" dirty="0"/>
          </a:p>
        </p:txBody>
      </p:sp>
    </p:spTree>
    <p:extLst>
      <p:ext uri="{BB962C8B-B14F-4D97-AF65-F5344CB8AC3E}">
        <p14:creationId xmlns:p14="http://schemas.microsoft.com/office/powerpoint/2010/main" val="18733882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p:spPr>
        <p:txBody>
          <a:bodyPr/>
          <a:lstStyle/>
          <a:p>
            <a:pPr defTabSz="914400"/>
            <a:fld id="{E70CE477-86D0-4B87-A88E-3579B6726356}" type="slidenum">
              <a:rPr lang="en-US" smtClean="0"/>
              <a:pPr defTabSz="914400"/>
              <a:t>16</a:t>
            </a:fld>
            <a:endParaRPr lang="en-US"/>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p:spPr>
        <p:txBody>
          <a:bodyPr/>
          <a:lstStyle/>
          <a:p>
            <a:r>
              <a:rPr lang="en-US" sz="1200" kern="1200" dirty="0">
                <a:solidFill>
                  <a:schemeClr val="tx1"/>
                </a:solidFill>
                <a:effectLst/>
                <a:latin typeface="Arial" charset="0"/>
                <a:ea typeface="+mn-ea"/>
                <a:cs typeface="Arial" charset="0"/>
              </a:rPr>
              <a:t>Before beginning any program, make sure you know the location of the first aid kit and have emergency phone numbers with you at all times. A form for reporting injuries that occur during one of our programs can be found on our website. Contact the volunteer coordinator or executive director as soon as possible in case of an emergency.</a:t>
            </a:r>
          </a:p>
        </p:txBody>
      </p:sp>
    </p:spTree>
    <p:extLst>
      <p:ext uri="{BB962C8B-B14F-4D97-AF65-F5344CB8AC3E}">
        <p14:creationId xmlns:p14="http://schemas.microsoft.com/office/powerpoint/2010/main" val="18733882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Arial" charset="0"/>
              </a:rPr>
              <a:t>It is important to remember that no materials may be distributed that have not been approved by our office. Your volunteer coordinator or program contact can assist you with what is required. At Cornell Cooperative Extension, we work from pre-existing, pre-approved, research-based information. Any other materials have to undergo review and approval before their use. </a:t>
            </a:r>
            <a:r>
              <a:rPr lang="en-US" sz="1200" kern="1200">
                <a:solidFill>
                  <a:schemeClr val="tx1"/>
                </a:solidFill>
                <a:effectLst/>
                <a:latin typeface="Arial" charset="0"/>
                <a:ea typeface="+mn-ea"/>
                <a:cs typeface="Arial" charset="0"/>
              </a:rPr>
              <a:t>Sometimes events or programs require special agreements and planning, so always speak with your volunteer coordinator or program contact before committing to a particular program.</a:t>
            </a:r>
          </a:p>
          <a:p>
            <a:endParaRPr lang="en-US"/>
          </a:p>
        </p:txBody>
      </p:sp>
      <p:sp>
        <p:nvSpPr>
          <p:cNvPr id="4" name="Slide Number Placeholder 3"/>
          <p:cNvSpPr>
            <a:spLocks noGrp="1"/>
          </p:cNvSpPr>
          <p:nvPr>
            <p:ph type="sldNum" sz="quarter" idx="10"/>
          </p:nvPr>
        </p:nvSpPr>
        <p:spPr/>
        <p:txBody>
          <a:bodyPr/>
          <a:lstStyle/>
          <a:p>
            <a:pPr>
              <a:defRPr/>
            </a:pPr>
            <a:fld id="{F12C00DE-7524-44D5-852D-DB76C570EB87}" type="slidenum">
              <a:rPr lang="en-US" smtClean="0"/>
              <a:pPr>
                <a:defRPr/>
              </a:pPr>
              <a:t>17</a:t>
            </a:fld>
            <a:endParaRPr lang="en-US"/>
          </a:p>
        </p:txBody>
      </p:sp>
    </p:spTree>
    <p:extLst>
      <p:ext uri="{BB962C8B-B14F-4D97-AF65-F5344CB8AC3E}">
        <p14:creationId xmlns:p14="http://schemas.microsoft.com/office/powerpoint/2010/main" val="303516208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Additional information regarding your role as an Extension volunteer can be found on our website or by contacting your program supervisor</a:t>
            </a:r>
            <a:r>
              <a:rPr lang="en-US" baseline="0" dirty="0"/>
              <a:t>. Please take time to review these resources before you begin your volunteer service. As always, simply contact the volunteer coordinator if you have any questions.</a:t>
            </a:r>
            <a:endParaRPr lang="en-US" dirty="0"/>
          </a:p>
        </p:txBody>
      </p:sp>
      <p:sp>
        <p:nvSpPr>
          <p:cNvPr id="4" name="Slide Number Placeholder 3"/>
          <p:cNvSpPr>
            <a:spLocks noGrp="1"/>
          </p:cNvSpPr>
          <p:nvPr>
            <p:ph type="sldNum" sz="quarter" idx="10"/>
          </p:nvPr>
        </p:nvSpPr>
        <p:spPr/>
        <p:txBody>
          <a:bodyPr/>
          <a:lstStyle/>
          <a:p>
            <a:pPr>
              <a:defRPr/>
            </a:pPr>
            <a:fld id="{F12C00DE-7524-44D5-852D-DB76C570EB87}" type="slidenum">
              <a:rPr lang="en-US" smtClean="0"/>
              <a:pPr>
                <a:defRPr/>
              </a:pPr>
              <a:t>18</a:t>
            </a:fld>
            <a:endParaRPr lang="en-US"/>
          </a:p>
        </p:txBody>
      </p:sp>
    </p:spTree>
    <p:extLst>
      <p:ext uri="{BB962C8B-B14F-4D97-AF65-F5344CB8AC3E}">
        <p14:creationId xmlns:p14="http://schemas.microsoft.com/office/powerpoint/2010/main" val="25261479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a:noFill/>
        </p:spPr>
        <p:txBody>
          <a:bodyPr/>
          <a:lstStyle/>
          <a:p>
            <a:pPr defTabSz="914400"/>
            <a:fld id="{6A78E59D-C714-4A79-BC4C-AE88B7F3C356}" type="slidenum">
              <a:rPr lang="en-US" smtClean="0"/>
              <a:pPr defTabSz="914400"/>
              <a:t>19</a:t>
            </a:fld>
            <a:endParaRPr lang="en-US"/>
          </a:p>
        </p:txBody>
      </p:sp>
      <p:sp>
        <p:nvSpPr>
          <p:cNvPr id="117763" name="Rectangle 2"/>
          <p:cNvSpPr>
            <a:spLocks noGrp="1" noRot="1" noChangeAspect="1" noChangeArrowheads="1" noTextEdit="1"/>
          </p:cNvSpPr>
          <p:nvPr>
            <p:ph type="sldImg"/>
          </p:nvPr>
        </p:nvSpPr>
        <p:spPr>
          <a:ln/>
        </p:spPr>
      </p:sp>
      <p:sp>
        <p:nvSpPr>
          <p:cNvPr id="117764" name="Rectangle 3"/>
          <p:cNvSpPr>
            <a:spLocks noGrp="1" noChangeArrowheads="1"/>
          </p:cNvSpPr>
          <p:nvPr>
            <p:ph type="body" idx="1"/>
          </p:nvPr>
        </p:nvSpPr>
        <p:spPr>
          <a:noFill/>
          <a:ln/>
        </p:spPr>
        <p:txBody>
          <a:bodyPr/>
          <a:lstStyle/>
          <a:p>
            <a:pPr eaLnBrk="1" hangingPunct="1"/>
            <a:r>
              <a:rPr lang="en-US" dirty="0"/>
              <a:t>Thank you for choosing to support Cornell Cooperative Extension of Jefferson County with your volunteer service. Without your assistance, we would</a:t>
            </a:r>
            <a:r>
              <a:rPr lang="en-US" baseline="0" dirty="0"/>
              <a:t> not be able to provide all our current programs to the residents of Jefferson County. Together we will work for the betterment of our community and its residents. WELCOME!</a:t>
            </a:r>
            <a:endParaRPr lang="en-US" dirty="0"/>
          </a:p>
        </p:txBody>
      </p:sp>
    </p:spTree>
    <p:extLst>
      <p:ext uri="{BB962C8B-B14F-4D97-AF65-F5344CB8AC3E}">
        <p14:creationId xmlns:p14="http://schemas.microsoft.com/office/powerpoint/2010/main" val="1199109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a:solidFill>
                  <a:schemeClr val="tx1"/>
                </a:solidFill>
                <a:effectLst/>
                <a:latin typeface="Arial" charset="0"/>
                <a:ea typeface="+mn-ea"/>
                <a:cs typeface="Arial" charset="0"/>
              </a:rPr>
              <a:t>President Abraham Lincoln provided the groundwork necessary for the creation of today’s nationwide Extension system.</a:t>
            </a:r>
          </a:p>
          <a:p>
            <a:endParaRPr lang="en-US" dirty="0"/>
          </a:p>
        </p:txBody>
      </p:sp>
      <p:sp>
        <p:nvSpPr>
          <p:cNvPr id="4" name="Slide Number Placeholder 3"/>
          <p:cNvSpPr>
            <a:spLocks noGrp="1"/>
          </p:cNvSpPr>
          <p:nvPr>
            <p:ph type="sldNum" sz="quarter" idx="10"/>
          </p:nvPr>
        </p:nvSpPr>
        <p:spPr/>
        <p:txBody>
          <a:bodyPr/>
          <a:lstStyle/>
          <a:p>
            <a:pPr>
              <a:defRPr/>
            </a:pPr>
            <a:fld id="{F12C00DE-7524-44D5-852D-DB76C570EB87}" type="slidenum">
              <a:rPr lang="en-US" smtClean="0"/>
              <a:pPr>
                <a:defRPr/>
              </a:pPr>
              <a:t>2</a:t>
            </a:fld>
            <a:endParaRPr lang="en-US"/>
          </a:p>
        </p:txBody>
      </p:sp>
    </p:spTree>
    <p:extLst>
      <p:ext uri="{BB962C8B-B14F-4D97-AF65-F5344CB8AC3E}">
        <p14:creationId xmlns:p14="http://schemas.microsoft.com/office/powerpoint/2010/main" val="22728563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pPr defTabSz="914400"/>
            <a:fld id="{A333A589-B965-4A92-B67A-54F24592CA96}" type="slidenum">
              <a:rPr lang="en-US" smtClean="0"/>
              <a:pPr defTabSz="914400"/>
              <a:t>3</a:t>
            </a:fld>
            <a:endParaRPr lang="en-US"/>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buFontTx/>
              <a:buNone/>
            </a:pPr>
            <a:r>
              <a:rPr lang="en-US" dirty="0"/>
              <a:t>In 1862, President Lincoln signed three</a:t>
            </a:r>
            <a:r>
              <a:rPr lang="en-US" baseline="0" dirty="0"/>
              <a:t> acts:</a:t>
            </a:r>
          </a:p>
          <a:p>
            <a:pPr marL="171450" indent="-171450" eaLnBrk="1" hangingPunct="1">
              <a:buFont typeface="Arial" panose="020B0604020202020204" pitchFamily="34" charset="0"/>
              <a:buChar char="•"/>
            </a:pPr>
            <a:r>
              <a:rPr lang="en-US" baseline="0" dirty="0"/>
              <a:t>The first act created the US Department of Agriculture (USDA), today known as the National Institute of Food and Agriculture (NIFA).</a:t>
            </a:r>
          </a:p>
          <a:p>
            <a:pPr marL="171450" indent="-171450" eaLnBrk="1" hangingPunct="1">
              <a:buFont typeface="Arial" panose="020B0604020202020204" pitchFamily="34" charset="0"/>
              <a:buChar char="•"/>
            </a:pPr>
            <a:r>
              <a:rPr lang="en-US" dirty="0"/>
              <a:t>The Homestead Act</a:t>
            </a:r>
            <a:r>
              <a:rPr lang="en-US" baseline="0" dirty="0"/>
              <a:t> encouraged the settlement of public domain lands, which were practically free.</a:t>
            </a:r>
            <a:endParaRPr lang="en-US" dirty="0"/>
          </a:p>
          <a:p>
            <a:pPr marL="171450" indent="-171450" eaLnBrk="1" hangingPunct="1">
              <a:buFont typeface="Arial" panose="020B0604020202020204" pitchFamily="34" charset="0"/>
              <a:buChar char="•"/>
            </a:pPr>
            <a:r>
              <a:rPr lang="en-US" dirty="0"/>
              <a:t>Justin Smith Morrill, a Representative and later a Senator from Vermont, sponsored the land-grant legislation that bears his name. Every state in the nation created a land grant college</a:t>
            </a:r>
            <a:r>
              <a:rPr lang="en-US" baseline="0" dirty="0"/>
              <a:t> to provide instruction in agriculture and economics. But what about the poor who could not afford to attend college? This was the basis for the creation of our nationwide Cooperative Extension system.</a:t>
            </a:r>
            <a:endParaRPr lang="en-US" dirty="0"/>
          </a:p>
        </p:txBody>
      </p:sp>
    </p:spTree>
    <p:extLst>
      <p:ext uri="{BB962C8B-B14F-4D97-AF65-F5344CB8AC3E}">
        <p14:creationId xmlns:p14="http://schemas.microsoft.com/office/powerpoint/2010/main" val="18766734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7"/>
          <p:cNvSpPr>
            <a:spLocks noGrp="1" noChangeArrowheads="1"/>
          </p:cNvSpPr>
          <p:nvPr>
            <p:ph type="sldNum" sz="quarter" idx="5"/>
          </p:nvPr>
        </p:nvSpPr>
        <p:spPr>
          <a:noFill/>
        </p:spPr>
        <p:txBody>
          <a:bodyPr/>
          <a:lstStyle/>
          <a:p>
            <a:pPr defTabSz="914400"/>
            <a:fld id="{33230B7D-475F-42D2-80FD-0682DAB17E38}" type="slidenum">
              <a:rPr lang="en-US" smtClean="0"/>
              <a:pPr defTabSz="914400"/>
              <a:t>4</a:t>
            </a:fld>
            <a:endParaRPr lang="en-US"/>
          </a:p>
        </p:txBody>
      </p:sp>
      <p:sp>
        <p:nvSpPr>
          <p:cNvPr id="66563" name="Rectangle 2"/>
          <p:cNvSpPr>
            <a:spLocks noGrp="1" noRot="1" noChangeAspect="1" noChangeArrowheads="1" noTextEdit="1"/>
          </p:cNvSpPr>
          <p:nvPr>
            <p:ph type="sldImg"/>
          </p:nvPr>
        </p:nvSpPr>
        <p:spPr>
          <a:ln/>
        </p:spPr>
      </p:sp>
      <p:sp>
        <p:nvSpPr>
          <p:cNvPr id="66564" name="Rectangle 3"/>
          <p:cNvSpPr>
            <a:spLocks noGrp="1" noChangeArrowheads="1"/>
          </p:cNvSpPr>
          <p:nvPr>
            <p:ph type="body" idx="1"/>
          </p:nvPr>
        </p:nvSpPr>
        <p:spPr>
          <a:noFill/>
          <a:ln/>
        </p:spPr>
        <p:txBody>
          <a:bodyPr/>
          <a:lstStyle/>
          <a:p>
            <a:pPr eaLnBrk="1" hangingPunct="1"/>
            <a:r>
              <a:rPr lang="en-US" dirty="0"/>
              <a:t>The</a:t>
            </a:r>
            <a:r>
              <a:rPr lang="en-US" baseline="0" dirty="0"/>
              <a:t> Hatch Act, which provided federal funding for agricultural research, established a bond between the USDA and our land grant </a:t>
            </a:r>
            <a:r>
              <a:rPr lang="en-US" i="1" baseline="0" dirty="0"/>
              <a:t>colleges</a:t>
            </a:r>
            <a:r>
              <a:rPr lang="en-US" baseline="0" dirty="0"/>
              <a:t>. The Smith Lever Act provided the funding for </a:t>
            </a:r>
            <a:r>
              <a:rPr lang="en-US" i="1" baseline="0" dirty="0"/>
              <a:t>extension</a:t>
            </a:r>
            <a:r>
              <a:rPr lang="en-US" i="0" baseline="0" dirty="0"/>
              <a:t> of this research-based knowledge to local farmers, thus </a:t>
            </a:r>
            <a:r>
              <a:rPr lang="en-US" dirty="0"/>
              <a:t>improving the productivity of farms and building up the economy and communities.</a:t>
            </a:r>
          </a:p>
        </p:txBody>
      </p:sp>
    </p:spTree>
    <p:extLst>
      <p:ext uri="{BB962C8B-B14F-4D97-AF65-F5344CB8AC3E}">
        <p14:creationId xmlns:p14="http://schemas.microsoft.com/office/powerpoint/2010/main" val="557492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pPr defTabSz="914400"/>
            <a:fld id="{C11B7C17-B841-4427-A01E-C175D63A45B7}" type="slidenum">
              <a:rPr lang="en-US" smtClean="0"/>
              <a:pPr defTabSz="914400"/>
              <a:t>5</a:t>
            </a:fld>
            <a:endParaRPr lang="en-US"/>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buFontTx/>
              <a:buNone/>
            </a:pPr>
            <a:r>
              <a:rPr lang="en-US" sz="1000" dirty="0"/>
              <a:t>As shown</a:t>
            </a:r>
            <a:r>
              <a:rPr lang="en-US" sz="1000" baseline="0" dirty="0"/>
              <a:t> in this map, t</a:t>
            </a:r>
            <a:r>
              <a:rPr lang="en-US" sz="1000" dirty="0"/>
              <a:t>here is now at least one land-grant institution in every state and territory of the United States, as well as the District of Columbia. Certain Southern states have two land-grant institutions as a result of the Second Morrill Act passed in 1890, and some western and plains states have several of the 1994 land-grant tribal colleges.</a:t>
            </a:r>
            <a:r>
              <a:rPr lang="en-US" sz="1000" baseline="0" dirty="0"/>
              <a:t> Let’s learn more about the land grant college in New York State.</a:t>
            </a:r>
            <a:endParaRPr lang="en-US" sz="1000" dirty="0"/>
          </a:p>
          <a:p>
            <a:pPr eaLnBrk="1" hangingPunct="1">
              <a:buFontTx/>
              <a:buNone/>
            </a:pPr>
            <a:endParaRPr lang="en-US" sz="1000" dirty="0"/>
          </a:p>
          <a:p>
            <a:pPr eaLnBrk="1" hangingPunct="1"/>
            <a:endParaRPr lang="en-US" sz="1000" dirty="0"/>
          </a:p>
        </p:txBody>
      </p:sp>
    </p:spTree>
    <p:extLst>
      <p:ext uri="{BB962C8B-B14F-4D97-AF65-F5344CB8AC3E}">
        <p14:creationId xmlns:p14="http://schemas.microsoft.com/office/powerpoint/2010/main" val="4199791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pPr defTabSz="914400"/>
            <a:fld id="{0298BC8B-DE0F-4A01-BB99-6F45EE8F9D3E}" type="slidenum">
              <a:rPr lang="en-US" smtClean="0"/>
              <a:pPr defTabSz="914400"/>
              <a:t>6</a:t>
            </a:fld>
            <a:endParaRPr lang="en-US"/>
          </a:p>
        </p:txBody>
      </p:sp>
      <p:sp>
        <p:nvSpPr>
          <p:cNvPr id="68611" name="Rectangle 2"/>
          <p:cNvSpPr>
            <a:spLocks noGrp="1" noRot="1" noChangeAspect="1" noChangeArrowheads="1" noTextEdit="1"/>
          </p:cNvSpPr>
          <p:nvPr>
            <p:ph type="sldImg"/>
          </p:nvPr>
        </p:nvSpPr>
        <p:spPr>
          <a:ln/>
        </p:spPr>
      </p:sp>
      <p:sp>
        <p:nvSpPr>
          <p:cNvPr id="68612" name="Rectangle 3"/>
          <p:cNvSpPr>
            <a:spLocks noGrp="1" noChangeArrowheads="1"/>
          </p:cNvSpPr>
          <p:nvPr>
            <p:ph type="body" idx="1"/>
          </p:nvPr>
        </p:nvSpPr>
        <p:spPr>
          <a:noFill/>
          <a:ln/>
        </p:spPr>
        <p:txBody>
          <a:bodyPr/>
          <a:lstStyle/>
          <a:p>
            <a:pPr eaLnBrk="1" hangingPunct="1"/>
            <a:r>
              <a:rPr lang="en-US" sz="900" dirty="0"/>
              <a:t>State Senator</a:t>
            </a:r>
            <a:r>
              <a:rPr lang="en-US" sz="900" baseline="0" dirty="0"/>
              <a:t> Ezra Cornell donated land to be used for New York State’s land grant college. The result is Cornell University. Cornell Cooperative Extension began operation in 1911 in Broome County and brought the research knowledge gained by the University to the local residents.  Jefferson County was the second county Extension office in New York State, founded in 1912. There is now an extension office in almost every county in New York State. It is important to note that, while Extension staff throughout New York State are often working on collaborative projects, each county extension association operates as a separate entity. They each have their own budget and each determine which programs will best assist the residents in their county.</a:t>
            </a:r>
            <a:endParaRPr lang="en-US" sz="900" dirty="0"/>
          </a:p>
        </p:txBody>
      </p:sp>
    </p:spTree>
    <p:extLst>
      <p:ext uri="{BB962C8B-B14F-4D97-AF65-F5344CB8AC3E}">
        <p14:creationId xmlns:p14="http://schemas.microsoft.com/office/powerpoint/2010/main" val="28118179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pPr defTabSz="914400"/>
            <a:fld id="{8BE5437F-CD56-43D2-80DC-C78B3B650ED9}" type="slidenum">
              <a:rPr lang="en-US" smtClean="0"/>
              <a:pPr defTabSz="914400"/>
              <a:t>7</a:t>
            </a:fld>
            <a:endParaRPr lang="en-US"/>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marL="0" lvl="1">
              <a:spcBef>
                <a:spcPts val="0"/>
              </a:spcBef>
              <a:buClr>
                <a:schemeClr val="hlink"/>
              </a:buClr>
              <a:buSzPct val="80000"/>
              <a:tabLst>
                <a:tab pos="0" algn="l"/>
              </a:tabLst>
              <a:defRPr/>
            </a:pPr>
            <a:r>
              <a:rPr lang="en-US" sz="2600" kern="1000" dirty="0">
                <a:effectLst>
                  <a:outerShdw blurRad="38100" dist="38100" dir="2700000" algn="tl">
                    <a:srgbClr val="000000">
                      <a:alpha val="43137"/>
                    </a:srgbClr>
                  </a:outerShdw>
                </a:effectLst>
              </a:rPr>
              <a:t>The main program areas at</a:t>
            </a:r>
            <a:r>
              <a:rPr lang="en-US" sz="2600" kern="1000" baseline="0" dirty="0">
                <a:effectLst>
                  <a:outerShdw blurRad="38100" dist="38100" dir="2700000" algn="tl">
                    <a:srgbClr val="000000">
                      <a:alpha val="43137"/>
                    </a:srgbClr>
                  </a:outerShdw>
                </a:effectLst>
              </a:rPr>
              <a:t> Cornell Cooperative Extension of Jefferson County are agriculture, community development, nutrition, and youth and family development. Educ</a:t>
            </a:r>
            <a:r>
              <a:rPr lang="en-US" sz="2600" kern="1000" dirty="0">
                <a:effectLst>
                  <a:outerShdw blurRad="38100" dist="38100" dir="2700000" algn="tl">
                    <a:srgbClr val="000000">
                      <a:alpha val="43137"/>
                    </a:srgbClr>
                  </a:outerShdw>
                </a:effectLst>
              </a:rPr>
              <a:t>ation is delivered through hands-on</a:t>
            </a:r>
            <a:r>
              <a:rPr lang="en-US" sz="2600" kern="1000" baseline="0" dirty="0">
                <a:effectLst>
                  <a:outerShdw blurRad="38100" dist="38100" dir="2700000" algn="tl">
                    <a:srgbClr val="000000">
                      <a:alpha val="43137"/>
                    </a:srgbClr>
                  </a:outerShdw>
                </a:effectLst>
              </a:rPr>
              <a:t> </a:t>
            </a:r>
            <a:r>
              <a:rPr lang="en-US" sz="2600" kern="1000" dirty="0">
                <a:effectLst>
                  <a:outerShdw blurRad="38100" dist="38100" dir="2700000" algn="tl">
                    <a:srgbClr val="000000">
                      <a:alpha val="43137"/>
                    </a:srgbClr>
                  </a:outerShdw>
                </a:effectLst>
              </a:rPr>
              <a:t>workshops, one-on-one contacts, print, social media, television, radio, public presentations, and more! Please be sure</a:t>
            </a:r>
            <a:r>
              <a:rPr lang="en-US" sz="2600" kern="1000" baseline="0" dirty="0">
                <a:effectLst>
                  <a:outerShdw blurRad="38100" dist="38100" dir="2700000" algn="tl">
                    <a:srgbClr val="000000">
                      <a:alpha val="43137"/>
                    </a:srgbClr>
                  </a:outerShdw>
                </a:effectLst>
              </a:rPr>
              <a:t> to visit the rest of our website to see everything that we offer to the residents of Jefferson County – most free of charge!</a:t>
            </a:r>
            <a:endParaRPr lang="en-US" sz="2600" kern="1000" dirty="0">
              <a:effectLst>
                <a:outerShdw blurRad="38100" dist="38100" dir="2700000" algn="tl">
                  <a:srgbClr val="000000">
                    <a:alpha val="43137"/>
                  </a:srgbClr>
                </a:outerShdw>
              </a:effectLst>
            </a:endParaRPr>
          </a:p>
          <a:p>
            <a:endParaRPr lang="en-US" dirty="0"/>
          </a:p>
          <a:p>
            <a:pPr eaLnBrk="1" hangingPunct="1"/>
            <a:endParaRPr lang="en-US" dirty="0"/>
          </a:p>
        </p:txBody>
      </p:sp>
    </p:spTree>
    <p:extLst>
      <p:ext uri="{BB962C8B-B14F-4D97-AF65-F5344CB8AC3E}">
        <p14:creationId xmlns:p14="http://schemas.microsoft.com/office/powerpoint/2010/main" val="31210808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pPr defTabSz="914400"/>
            <a:fld id="{7DB3CD27-FB38-47BA-8084-4E3E6FBD88DF}" type="slidenum">
              <a:rPr lang="en-US" smtClean="0"/>
              <a:pPr defTabSz="914400"/>
              <a:t>8</a:t>
            </a:fld>
            <a:endParaRPr lang="en-US"/>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r>
              <a:rPr lang="en-US" dirty="0"/>
              <a:t>Please take a moment</a:t>
            </a:r>
            <a:r>
              <a:rPr lang="en-US" baseline="0" dirty="0"/>
              <a:t> to read our mission and vision statements.</a:t>
            </a:r>
            <a:endParaRPr lang="en-US" dirty="0"/>
          </a:p>
        </p:txBody>
      </p:sp>
    </p:spTree>
    <p:extLst>
      <p:ext uri="{BB962C8B-B14F-4D97-AF65-F5344CB8AC3E}">
        <p14:creationId xmlns:p14="http://schemas.microsoft.com/office/powerpoint/2010/main" val="23686210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a:noFill/>
        </p:spPr>
        <p:txBody>
          <a:bodyPr/>
          <a:lstStyle/>
          <a:p>
            <a:pPr defTabSz="914400"/>
            <a:fld id="{83900551-A5D8-4E51-9B9A-BEE49CE1779D}" type="slidenum">
              <a:rPr lang="en-US" smtClean="0"/>
              <a:pPr defTabSz="914400"/>
              <a:t>9</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noFill/>
          <a:ln/>
        </p:spPr>
        <p:txBody>
          <a:bodyPr/>
          <a:lstStyle/>
          <a:p>
            <a:pPr eaLnBrk="1" hangingPunct="1"/>
            <a:r>
              <a:rPr lang="en-US" dirty="0"/>
              <a:t>Should</a:t>
            </a:r>
            <a:r>
              <a:rPr lang="en-US" baseline="0" dirty="0"/>
              <a:t> we be able to assist you in any way or if you have questions, please do not hesitate to contact us. A list of senior management can be found on the following slide.</a:t>
            </a:r>
            <a:endParaRPr lang="en-US" dirty="0"/>
          </a:p>
        </p:txBody>
      </p:sp>
    </p:spTree>
    <p:extLst>
      <p:ext uri="{BB962C8B-B14F-4D97-AF65-F5344CB8AC3E}">
        <p14:creationId xmlns:p14="http://schemas.microsoft.com/office/powerpoint/2010/main" val="2213190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2150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151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27F6B05A-3807-47C2-9161-34645997CE25}"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57A5926A-A40A-451B-BB35-43F7DA5D3B96}"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957B6F31-9387-4702-8209-088E939F3B7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A50795D6-48AF-41D2-85B2-3D98429AC4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05C03C67-7015-4A69-9203-2AC7BE54777C}"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E0908AE1-C3C4-4355-9882-91ECDCB7DB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A249D1A2-122E-4078-848B-FD728751E8B0}"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8885B962-11DD-4D7F-88F0-8FD07E6390D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6A798DF1-E782-4DF7-80E8-4DFFAB0E4B8F}"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C95AED2D-0DCB-4B56-A340-25FB8CA17EF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32764B54-6A9A-4C0F-8D0E-91CC1E0A633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05E5A26C-AE3E-4284-9281-58A2F6B96F3E}"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7242175" cy="1981200"/>
            <a:chOff x="0" y="0"/>
            <a:chExt cx="4562" cy="1248"/>
          </a:xfrm>
        </p:grpSpPr>
        <p:sp>
          <p:nvSpPr>
            <p:cNvPr id="20483"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20484"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2048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486"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487"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US"/>
          </a:p>
        </p:txBody>
      </p:sp>
      <p:sp>
        <p:nvSpPr>
          <p:cNvPr id="20488"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en-US"/>
          </a:p>
        </p:txBody>
      </p:sp>
      <p:sp>
        <p:nvSpPr>
          <p:cNvPr id="2048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5B058D75-3B7F-447F-91F7-835130A9D02A}"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34"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28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6.jpeg"/><Relationship Id="rId3" Type="http://schemas.openxmlformats.org/officeDocument/2006/relationships/image" Target="../media/image5.jpeg"/><Relationship Id="rId7" Type="http://schemas.openxmlformats.org/officeDocument/2006/relationships/hyperlink" Target="http://www.brainyhistory.com/years/1874.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www.brainyhistory.com/daysdeath/death_december_9.html" TargetMode="External"/><Relationship Id="rId5" Type="http://schemas.openxmlformats.org/officeDocument/2006/relationships/hyperlink" Target="http://www.brainyhistory.com/years/1807.html" TargetMode="External"/><Relationship Id="rId4" Type="http://schemas.openxmlformats.org/officeDocument/2006/relationships/hyperlink" Target="http://www.brainyhistory.com/daysbirth/birth_january_11.html"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lawrence.cce.cornell.edu/"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www.facebook.com/CCEofSL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3"/>
          <p:cNvSpPr>
            <a:spLocks noGrp="1" noChangeArrowheads="1"/>
          </p:cNvSpPr>
          <p:nvPr>
            <p:ph type="subTitle" idx="1"/>
          </p:nvPr>
        </p:nvSpPr>
        <p:spPr>
          <a:xfrm>
            <a:off x="1295400" y="2460680"/>
            <a:ext cx="6400800" cy="838201"/>
          </a:xfrm>
        </p:spPr>
        <p:txBody>
          <a:bodyPr/>
          <a:lstStyle/>
          <a:p>
            <a:pPr eaLnBrk="1" hangingPunct="1">
              <a:defRPr/>
            </a:pPr>
            <a:r>
              <a:rPr lang="en-US" sz="4000" b="1" dirty="0"/>
              <a:t>Volunteer Orientation</a:t>
            </a:r>
          </a:p>
          <a:p>
            <a:pPr eaLnBrk="1" hangingPunct="1">
              <a:defRPr/>
            </a:pPr>
            <a:endParaRPr lang="en-US" b="1" dirty="0"/>
          </a:p>
        </p:txBody>
      </p:sp>
      <p:sp>
        <p:nvSpPr>
          <p:cNvPr id="4101" name="Text Box 6"/>
          <p:cNvSpPr txBox="1">
            <a:spLocks noChangeArrowheads="1"/>
          </p:cNvSpPr>
          <p:nvPr/>
        </p:nvSpPr>
        <p:spPr bwMode="auto">
          <a:xfrm>
            <a:off x="838200" y="5638800"/>
            <a:ext cx="7162800" cy="461665"/>
          </a:xfrm>
          <a:prstGeom prst="rect">
            <a:avLst/>
          </a:prstGeom>
          <a:noFill/>
          <a:ln w="9525">
            <a:noFill/>
            <a:miter lim="800000"/>
            <a:headEnd/>
            <a:tailEnd/>
          </a:ln>
        </p:spPr>
        <p:txBody>
          <a:bodyPr>
            <a:spAutoFit/>
          </a:bodyPr>
          <a:lstStyle/>
          <a:p>
            <a:pPr algn="ctr">
              <a:spcBef>
                <a:spcPct val="50000"/>
              </a:spcBef>
            </a:pPr>
            <a:r>
              <a:rPr lang="en-US" sz="1200" i="1" dirty="0"/>
              <a:t>Cornell Cooperative Extension is an employer and educator recognized for valuing AA/</a:t>
            </a:r>
            <a:r>
              <a:rPr lang="en-US" sz="1200" i="1" dirty="0" err="1"/>
              <a:t>EEO</a:t>
            </a:r>
            <a:r>
              <a:rPr lang="en-US" sz="1200" i="1" dirty="0"/>
              <a:t>, Protected Veterans, and Individuals with Disabilities and provides equal program and employment opportunities.</a:t>
            </a:r>
          </a:p>
        </p:txBody>
      </p:sp>
      <p:pic>
        <p:nvPicPr>
          <p:cNvPr id="2" name="Picture 1"/>
          <p:cNvPicPr>
            <a:picLocks noChangeAspect="1"/>
          </p:cNvPicPr>
          <p:nvPr/>
        </p:nvPicPr>
        <p:blipFill rotWithShape="1">
          <a:blip r:embed="rId3">
            <a:clrChange>
              <a:clrFrom>
                <a:srgbClr val="000000"/>
              </a:clrFrom>
              <a:clrTo>
                <a:srgbClr val="000000">
                  <a:alpha val="0"/>
                </a:srgbClr>
              </a:clrTo>
            </a:clrChange>
            <a:extLst>
              <a:ext uri="{28A0092B-C50C-407E-A947-70E740481C1C}">
                <a14:useLocalDpi xmlns:a14="http://schemas.microsoft.com/office/drawing/2010/main" val="0"/>
              </a:ext>
            </a:extLst>
          </a:blip>
          <a:srcRect r="69231"/>
          <a:stretch/>
        </p:blipFill>
        <p:spPr>
          <a:xfrm>
            <a:off x="3733800" y="3657600"/>
            <a:ext cx="1524000" cy="15240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800" y="187712"/>
            <a:ext cx="7942262" cy="1380849"/>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2000" advTm="14745"/>
    </mc:Choice>
    <mc:Fallback xmlns="">
      <p:transition spd="slow" advTm="14745"/>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defRPr/>
            </a:pPr>
            <a:r>
              <a:rPr lang="en-US" sz="4000" dirty="0"/>
              <a:t>Why are volunteers so important to Cooperative Extension? </a:t>
            </a:r>
          </a:p>
        </p:txBody>
      </p:sp>
      <p:sp>
        <p:nvSpPr>
          <p:cNvPr id="45059" name="Rectangle 3"/>
          <p:cNvSpPr>
            <a:spLocks noGrp="1" noChangeArrowheads="1"/>
          </p:cNvSpPr>
          <p:nvPr>
            <p:ph type="body" idx="1"/>
          </p:nvPr>
        </p:nvSpPr>
        <p:spPr>
          <a:xfrm>
            <a:off x="304800" y="1752600"/>
            <a:ext cx="8610600" cy="4572000"/>
          </a:xfrm>
        </p:spPr>
        <p:txBody>
          <a:bodyPr/>
          <a:lstStyle/>
          <a:p>
            <a:pPr eaLnBrk="1" hangingPunct="1">
              <a:lnSpc>
                <a:spcPct val="90000"/>
              </a:lnSpc>
              <a:defRPr/>
            </a:pPr>
            <a:r>
              <a:rPr lang="en-US" sz="2800" dirty="0"/>
              <a:t>The combined efforts of thousands of dedicated Cornell Cooperative Extension volunteers are worth millions of dollars in New York State.</a:t>
            </a:r>
          </a:p>
          <a:p>
            <a:pPr eaLnBrk="1" hangingPunct="1">
              <a:lnSpc>
                <a:spcPct val="90000"/>
              </a:lnSpc>
              <a:defRPr/>
            </a:pPr>
            <a:endParaRPr lang="en-US" sz="1000" dirty="0"/>
          </a:p>
          <a:p>
            <a:pPr eaLnBrk="1" hangingPunct="1">
              <a:lnSpc>
                <a:spcPct val="90000"/>
              </a:lnSpc>
              <a:defRPr/>
            </a:pPr>
            <a:r>
              <a:rPr lang="en-US" sz="2800" dirty="0"/>
              <a:t>Volunteers bring a diversity of experiences, knowledge, and skills to the programs we offer and the county residents we serve.</a:t>
            </a:r>
          </a:p>
          <a:p>
            <a:pPr marL="0" indent="0" eaLnBrk="1" hangingPunct="1">
              <a:lnSpc>
                <a:spcPct val="90000"/>
              </a:lnSpc>
              <a:buNone/>
              <a:defRPr/>
            </a:pPr>
            <a:endParaRPr lang="en-US" sz="1000" dirty="0"/>
          </a:p>
          <a:p>
            <a:pPr eaLnBrk="1" hangingPunct="1">
              <a:lnSpc>
                <a:spcPct val="90000"/>
              </a:lnSpc>
              <a:defRPr/>
            </a:pPr>
            <a:r>
              <a:rPr lang="en-US" sz="2800" dirty="0"/>
              <a:t>Volunteer skills and time allow us to provide  important programs to county residents that we otherwise would be unable to support.</a:t>
            </a:r>
          </a:p>
        </p:txBody>
      </p:sp>
    </p:spTree>
  </p:cSld>
  <p:clrMapOvr>
    <a:masterClrMapping/>
  </p:clrMapOvr>
  <p:transition advTm="45743"/>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5058"/>
                                        </p:tgtEl>
                                        <p:attrNameLst>
                                          <p:attrName>style.visibility</p:attrName>
                                        </p:attrNameLst>
                                      </p:cBhvr>
                                      <p:to>
                                        <p:strVal val="visible"/>
                                      </p:to>
                                    </p:set>
                                    <p:animEffect transition="in" filter="fade">
                                      <p:cBhvr>
                                        <p:cTn id="7" dur="2000"/>
                                        <p:tgtEl>
                                          <p:spTgt spid="450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defRPr/>
            </a:pPr>
            <a:r>
              <a:rPr lang="en-US" dirty="0"/>
              <a:t>Types of Volunteers</a:t>
            </a:r>
          </a:p>
        </p:txBody>
      </p:sp>
      <p:sp>
        <p:nvSpPr>
          <p:cNvPr id="28676" name="Rectangle 4"/>
          <p:cNvSpPr>
            <a:spLocks noGrp="1" noChangeArrowheads="1"/>
          </p:cNvSpPr>
          <p:nvPr>
            <p:ph type="body" idx="1"/>
          </p:nvPr>
        </p:nvSpPr>
        <p:spPr>
          <a:xfrm>
            <a:off x="457200" y="1417638"/>
            <a:ext cx="8229600" cy="4622954"/>
          </a:xfrm>
        </p:spPr>
        <p:txBody>
          <a:bodyPr/>
          <a:lstStyle/>
          <a:p>
            <a:pPr eaLnBrk="1" hangingPunct="1">
              <a:spcBef>
                <a:spcPts val="0"/>
              </a:spcBef>
              <a:defRPr/>
            </a:pPr>
            <a:r>
              <a:rPr lang="en-US" dirty="0"/>
              <a:t>Casual Volunteers: </a:t>
            </a:r>
            <a:r>
              <a:rPr lang="en-US" sz="2600" dirty="0"/>
              <a:t>(supervised)</a:t>
            </a:r>
          </a:p>
          <a:p>
            <a:pPr lvl="1" eaLnBrk="1" hangingPunct="1">
              <a:spcBef>
                <a:spcPts val="0"/>
              </a:spcBef>
              <a:defRPr/>
            </a:pPr>
            <a:r>
              <a:rPr lang="en-US" dirty="0"/>
              <a:t>Minimal Training/Screening  </a:t>
            </a:r>
          </a:p>
          <a:p>
            <a:pPr lvl="1" eaLnBrk="1" hangingPunct="1">
              <a:spcBef>
                <a:spcPts val="0"/>
              </a:spcBef>
              <a:defRPr/>
            </a:pPr>
            <a:r>
              <a:rPr lang="en-US" dirty="0"/>
              <a:t>Advisory Committee members/program assistants</a:t>
            </a:r>
          </a:p>
          <a:p>
            <a:pPr marL="457200" lvl="1" indent="0" eaLnBrk="1" hangingPunct="1">
              <a:spcBef>
                <a:spcPts val="0"/>
              </a:spcBef>
              <a:buNone/>
              <a:defRPr/>
            </a:pPr>
            <a:endParaRPr lang="en-US" sz="1500" dirty="0"/>
          </a:p>
          <a:p>
            <a:pPr eaLnBrk="1" hangingPunct="1">
              <a:spcBef>
                <a:spcPts val="0"/>
              </a:spcBef>
              <a:defRPr/>
            </a:pPr>
            <a:r>
              <a:rPr lang="en-US" dirty="0"/>
              <a:t>Enrolled Volunteers: </a:t>
            </a:r>
            <a:r>
              <a:rPr lang="en-US" sz="2600" dirty="0"/>
              <a:t>(unsupervised)</a:t>
            </a:r>
            <a:endParaRPr lang="en-US" dirty="0"/>
          </a:p>
          <a:p>
            <a:pPr lvl="1" eaLnBrk="1" hangingPunct="1">
              <a:spcBef>
                <a:spcPts val="0"/>
              </a:spcBef>
              <a:defRPr/>
            </a:pPr>
            <a:r>
              <a:rPr lang="en-US" dirty="0"/>
              <a:t>Required Training/Screening</a:t>
            </a:r>
          </a:p>
          <a:p>
            <a:pPr lvl="1" eaLnBrk="1" hangingPunct="1">
              <a:spcBef>
                <a:spcPts val="0"/>
              </a:spcBef>
              <a:defRPr/>
            </a:pPr>
            <a:r>
              <a:rPr lang="en-US" dirty="0"/>
              <a:t>4-H Leaders, Master Gardeners, overnight chaperones</a:t>
            </a:r>
          </a:p>
          <a:p>
            <a:pPr marL="457200" lvl="1" indent="0" eaLnBrk="1" hangingPunct="1">
              <a:spcBef>
                <a:spcPts val="0"/>
              </a:spcBef>
              <a:buNone/>
              <a:defRPr/>
            </a:pPr>
            <a:endParaRPr lang="en-US" sz="1500" dirty="0"/>
          </a:p>
          <a:p>
            <a:pPr eaLnBrk="1" hangingPunct="1">
              <a:spcBef>
                <a:spcPts val="0"/>
              </a:spcBef>
              <a:defRPr/>
            </a:pPr>
            <a:r>
              <a:rPr lang="en-US" dirty="0"/>
              <a:t>Elected Volunteers: </a:t>
            </a:r>
          </a:p>
          <a:p>
            <a:pPr lvl="1" eaLnBrk="1" hangingPunct="1">
              <a:spcBef>
                <a:spcPts val="0"/>
              </a:spcBef>
              <a:defRPr/>
            </a:pPr>
            <a:r>
              <a:rPr lang="en-US" dirty="0"/>
              <a:t>Board Members</a:t>
            </a:r>
          </a:p>
          <a:p>
            <a:pPr lvl="1" eaLnBrk="1" hangingPunct="1">
              <a:spcBef>
                <a:spcPts val="0"/>
              </a:spcBef>
              <a:buNone/>
              <a:defRPr/>
            </a:pPr>
            <a:endParaRPr lang="en-US" dirty="0"/>
          </a:p>
        </p:txBody>
      </p:sp>
    </p:spTree>
  </p:cSld>
  <p:clrMapOvr>
    <a:masterClrMapping/>
  </p:clrMapOvr>
  <p:transition advTm="57009"/>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defRPr/>
            </a:pPr>
            <a:r>
              <a:rPr lang="en-US" dirty="0"/>
              <a:t>Volunteers Represent Extension </a:t>
            </a:r>
            <a:r>
              <a:rPr lang="en-US" sz="3200" dirty="0"/>
              <a:t>and as such,</a:t>
            </a:r>
          </a:p>
        </p:txBody>
      </p:sp>
      <p:sp>
        <p:nvSpPr>
          <p:cNvPr id="51203" name="Rectangle 3"/>
          <p:cNvSpPr>
            <a:spLocks noGrp="1" noChangeArrowheads="1"/>
          </p:cNvSpPr>
          <p:nvPr>
            <p:ph type="body" idx="1"/>
          </p:nvPr>
        </p:nvSpPr>
        <p:spPr>
          <a:xfrm>
            <a:off x="152400" y="1524000"/>
            <a:ext cx="8839200" cy="4495800"/>
          </a:xfrm>
        </p:spPr>
        <p:txBody>
          <a:bodyPr/>
          <a:lstStyle/>
          <a:p>
            <a:pPr eaLnBrk="1" hangingPunct="1">
              <a:lnSpc>
                <a:spcPct val="90000"/>
              </a:lnSpc>
              <a:defRPr/>
            </a:pPr>
            <a:r>
              <a:rPr lang="en-US" dirty="0"/>
              <a:t>Act on behalf of an educational organization with a long-standing reputation </a:t>
            </a:r>
          </a:p>
          <a:p>
            <a:pPr eaLnBrk="1" hangingPunct="1">
              <a:lnSpc>
                <a:spcPct val="90000"/>
              </a:lnSpc>
              <a:defRPr/>
            </a:pPr>
            <a:endParaRPr lang="en-US" sz="800" dirty="0"/>
          </a:p>
          <a:p>
            <a:pPr eaLnBrk="1" hangingPunct="1">
              <a:lnSpc>
                <a:spcPct val="90000"/>
              </a:lnSpc>
              <a:defRPr/>
            </a:pPr>
            <a:r>
              <a:rPr lang="en-US" dirty="0"/>
              <a:t>Set an example in the community for youth and others to follow</a:t>
            </a:r>
          </a:p>
          <a:p>
            <a:pPr eaLnBrk="1" hangingPunct="1">
              <a:lnSpc>
                <a:spcPct val="90000"/>
              </a:lnSpc>
              <a:defRPr/>
            </a:pPr>
            <a:endParaRPr lang="en-US" sz="800" dirty="0"/>
          </a:p>
          <a:p>
            <a:pPr eaLnBrk="1" hangingPunct="1">
              <a:lnSpc>
                <a:spcPct val="90000"/>
              </a:lnSpc>
              <a:defRPr/>
            </a:pPr>
            <a:r>
              <a:rPr lang="en-US" dirty="0"/>
              <a:t>Demonstrate sound, quality, research-based information </a:t>
            </a:r>
          </a:p>
          <a:p>
            <a:pPr eaLnBrk="1" hangingPunct="1">
              <a:lnSpc>
                <a:spcPct val="90000"/>
              </a:lnSpc>
              <a:defRPr/>
            </a:pPr>
            <a:endParaRPr lang="en-US" sz="800" dirty="0"/>
          </a:p>
          <a:p>
            <a:pPr eaLnBrk="1" hangingPunct="1">
              <a:lnSpc>
                <a:spcPct val="90000"/>
              </a:lnSpc>
              <a:defRPr/>
            </a:pPr>
            <a:r>
              <a:rPr lang="en-US" dirty="0"/>
              <a:t>Respect the diversity of our county residents, providing equal program opportunities to everyone.</a:t>
            </a:r>
          </a:p>
          <a:p>
            <a:pPr eaLnBrk="1" hangingPunct="1">
              <a:lnSpc>
                <a:spcPct val="90000"/>
              </a:lnSpc>
              <a:buFont typeface="Wingdings" pitchFamily="2" charset="2"/>
              <a:buNone/>
              <a:defRPr/>
            </a:pPr>
            <a:endParaRPr lang="en-US" dirty="0"/>
          </a:p>
        </p:txBody>
      </p:sp>
    </p:spTree>
  </p:cSld>
  <p:clrMapOvr>
    <a:masterClrMapping/>
  </p:clrMapOvr>
  <p:transition advTm="33119"/>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Responsibilities of Volunteers</a:t>
            </a:r>
          </a:p>
        </p:txBody>
      </p:sp>
      <p:sp>
        <p:nvSpPr>
          <p:cNvPr id="3" name="TextBox 2"/>
          <p:cNvSpPr txBox="1"/>
          <p:nvPr/>
        </p:nvSpPr>
        <p:spPr>
          <a:xfrm>
            <a:off x="152400" y="1295400"/>
            <a:ext cx="8915400" cy="4965462"/>
          </a:xfrm>
          <a:prstGeom prst="rect">
            <a:avLst/>
          </a:prstGeom>
          <a:noFill/>
        </p:spPr>
        <p:txBody>
          <a:bodyPr wrap="square" rtlCol="0">
            <a:spAutoFit/>
          </a:bodyPr>
          <a:lstStyle/>
          <a:p>
            <a:pPr>
              <a:lnSpc>
                <a:spcPts val="3600"/>
              </a:lnSpc>
            </a:pPr>
            <a:r>
              <a:rPr lang="en-US" sz="3200" dirty="0"/>
              <a:t>Volunteers represent Cornell Cooperative Extension and have the responsibility to:</a:t>
            </a:r>
          </a:p>
          <a:p>
            <a:pPr>
              <a:lnSpc>
                <a:spcPts val="2000"/>
              </a:lnSpc>
            </a:pPr>
            <a:endParaRPr lang="en-US" sz="1000" dirty="0"/>
          </a:p>
          <a:p>
            <a:pPr marL="457200" indent="-457200">
              <a:lnSpc>
                <a:spcPts val="3200"/>
              </a:lnSpc>
              <a:buClr>
                <a:srgbClr val="FFCC66"/>
              </a:buClr>
              <a:buFont typeface="Wingdings" panose="05000000000000000000" pitchFamily="2" charset="2"/>
              <a:buChar char="§"/>
            </a:pPr>
            <a:r>
              <a:rPr lang="en-US" sz="2800" dirty="0"/>
              <a:t>abide by Extension policies and external regulations that govern your actions;</a:t>
            </a:r>
          </a:p>
          <a:p>
            <a:pPr marL="457200" indent="-457200">
              <a:lnSpc>
                <a:spcPts val="3200"/>
              </a:lnSpc>
              <a:buClr>
                <a:srgbClr val="FFCC66"/>
              </a:buClr>
              <a:buFont typeface="Wingdings" panose="05000000000000000000" pitchFamily="2" charset="2"/>
              <a:buChar char="§"/>
            </a:pPr>
            <a:r>
              <a:rPr lang="en-US" sz="2800" dirty="0"/>
              <a:t>execute Extension business in an ethical manner and uphold the established Code of Conduct;</a:t>
            </a:r>
          </a:p>
          <a:p>
            <a:pPr marL="457200" indent="-457200">
              <a:lnSpc>
                <a:spcPts val="3200"/>
              </a:lnSpc>
              <a:buClr>
                <a:srgbClr val="FFCC66"/>
              </a:buClr>
              <a:buFont typeface="Wingdings" panose="05000000000000000000" pitchFamily="2" charset="2"/>
              <a:buChar char="§"/>
            </a:pPr>
            <a:r>
              <a:rPr lang="en-US" sz="2800" dirty="0"/>
              <a:t>preserve confidentially regarding clients as well as internal Extension affairs;</a:t>
            </a:r>
          </a:p>
          <a:p>
            <a:pPr marL="457200" indent="-457200">
              <a:lnSpc>
                <a:spcPts val="3200"/>
              </a:lnSpc>
              <a:buClr>
                <a:srgbClr val="FFCC66"/>
              </a:buClr>
              <a:buFont typeface="Wingdings" panose="05000000000000000000" pitchFamily="2" charset="2"/>
              <a:buChar char="§"/>
            </a:pPr>
            <a:r>
              <a:rPr lang="en-US" sz="2800" dirty="0"/>
              <a:t>accept assignments suitable to your skills and time availability, and complete those assignments; and</a:t>
            </a:r>
          </a:p>
          <a:p>
            <a:pPr marL="457200" indent="-457200">
              <a:lnSpc>
                <a:spcPts val="3200"/>
              </a:lnSpc>
              <a:buClr>
                <a:srgbClr val="FFCC66"/>
              </a:buClr>
              <a:buFont typeface="Wingdings" panose="05000000000000000000" pitchFamily="2" charset="2"/>
              <a:buChar char="§"/>
            </a:pPr>
            <a:r>
              <a:rPr lang="en-US" sz="2800" dirty="0"/>
              <a:t>work as a team member with staff and volunteers.</a:t>
            </a:r>
          </a:p>
        </p:txBody>
      </p:sp>
    </p:spTree>
    <p:extLst>
      <p:ext uri="{BB962C8B-B14F-4D97-AF65-F5344CB8AC3E}">
        <p14:creationId xmlns:p14="http://schemas.microsoft.com/office/powerpoint/2010/main" val="634945504"/>
      </p:ext>
    </p:extLst>
  </p:cSld>
  <p:clrMapOvr>
    <a:masterClrMapping/>
  </p:clrMapOvr>
  <mc:AlternateContent xmlns:mc="http://schemas.openxmlformats.org/markup-compatibility/2006" xmlns:p14="http://schemas.microsoft.com/office/powerpoint/2010/main">
    <mc:Choice Requires="p14">
      <p:transition spd="slow" p14:dur="2000" advTm="29027"/>
    </mc:Choice>
    <mc:Fallback xmlns="">
      <p:transition spd="slow" advTm="29027"/>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dirty="0"/>
              <a:t>Responsibilities of Extension</a:t>
            </a:r>
          </a:p>
        </p:txBody>
      </p:sp>
      <p:sp>
        <p:nvSpPr>
          <p:cNvPr id="3" name="TextBox 2"/>
          <p:cNvSpPr txBox="1"/>
          <p:nvPr/>
        </p:nvSpPr>
        <p:spPr>
          <a:xfrm>
            <a:off x="152400" y="1371600"/>
            <a:ext cx="8839200" cy="4693593"/>
          </a:xfrm>
          <a:prstGeom prst="rect">
            <a:avLst/>
          </a:prstGeom>
          <a:noFill/>
        </p:spPr>
        <p:txBody>
          <a:bodyPr wrap="square" rtlCol="0">
            <a:spAutoFit/>
          </a:bodyPr>
          <a:lstStyle/>
          <a:p>
            <a:r>
              <a:rPr lang="en-US" sz="3200" dirty="0"/>
              <a:t>What do you receive as an Extension volunteer?</a:t>
            </a:r>
          </a:p>
          <a:p>
            <a:endParaRPr lang="en-US" sz="1500" dirty="0"/>
          </a:p>
          <a:p>
            <a:pPr marL="457200" indent="-457200">
              <a:buClr>
                <a:srgbClr val="FFCC66"/>
              </a:buClr>
              <a:buFont typeface="Wingdings" panose="05000000000000000000" pitchFamily="2" charset="2"/>
              <a:buChar char="§"/>
            </a:pPr>
            <a:r>
              <a:rPr lang="en-US" sz="2800" dirty="0">
                <a:effectLst>
                  <a:outerShdw blurRad="38100" dist="38100" dir="2700000" algn="tl">
                    <a:srgbClr val="000000">
                      <a:alpha val="43137"/>
                    </a:srgbClr>
                  </a:outerShdw>
                </a:effectLst>
              </a:rPr>
              <a:t>Orientation, training, and supervision to enhance effective use of your interests, skills, and time</a:t>
            </a:r>
          </a:p>
          <a:p>
            <a:pPr marL="457200" indent="-457200">
              <a:buClr>
                <a:srgbClr val="FFCC66"/>
              </a:buClr>
              <a:buFont typeface="Wingdings" panose="05000000000000000000" pitchFamily="2" charset="2"/>
              <a:buChar char="§"/>
            </a:pPr>
            <a:r>
              <a:rPr lang="en-US" sz="2800" dirty="0">
                <a:effectLst>
                  <a:outerShdw blurRad="38100" dist="38100" dir="2700000" algn="tl">
                    <a:srgbClr val="000000">
                      <a:alpha val="43137"/>
                    </a:srgbClr>
                  </a:outerShdw>
                </a:effectLst>
              </a:rPr>
              <a:t>Pertinent information and communications appropriate to your status</a:t>
            </a:r>
          </a:p>
          <a:p>
            <a:pPr marL="457200" indent="-457200">
              <a:buClr>
                <a:srgbClr val="FFCC66"/>
              </a:buClr>
              <a:buFont typeface="Wingdings" panose="05000000000000000000" pitchFamily="2" charset="2"/>
              <a:buChar char="§"/>
            </a:pPr>
            <a:r>
              <a:rPr lang="en-US" sz="2800" dirty="0">
                <a:effectLst>
                  <a:outerShdw blurRad="38100" dist="38100" dir="2700000" algn="tl">
                    <a:srgbClr val="000000">
                      <a:alpha val="43137"/>
                    </a:srgbClr>
                  </a:outerShdw>
                </a:effectLst>
              </a:rPr>
              <a:t>Respect, recognition, and trust earned through your performance</a:t>
            </a:r>
          </a:p>
          <a:p>
            <a:pPr marL="457200" indent="-457200">
              <a:buClr>
                <a:srgbClr val="FFCC66"/>
              </a:buClr>
              <a:buFont typeface="Wingdings" panose="05000000000000000000" pitchFamily="2" charset="2"/>
              <a:buChar char="§"/>
            </a:pPr>
            <a:r>
              <a:rPr lang="en-US" sz="2800" dirty="0">
                <a:effectLst>
                  <a:outerShdw blurRad="38100" dist="38100" dir="2700000" algn="tl">
                    <a:srgbClr val="000000">
                      <a:alpha val="43137"/>
                    </a:srgbClr>
                  </a:outerShdw>
                </a:effectLst>
              </a:rPr>
              <a:t>A safe environment and protection from liability claims arising from volunteer assignments</a:t>
            </a:r>
          </a:p>
          <a:p>
            <a:pPr marL="457200" indent="-457200">
              <a:buClr>
                <a:srgbClr val="FFCC66"/>
              </a:buClr>
              <a:buFont typeface="Wingdings" panose="05000000000000000000" pitchFamily="2" charset="2"/>
              <a:buChar char="§"/>
            </a:pPr>
            <a:r>
              <a:rPr lang="en-US" sz="2800" dirty="0">
                <a:effectLst>
                  <a:outerShdw blurRad="38100" dist="38100" dir="2700000" algn="tl">
                    <a:srgbClr val="000000">
                      <a:alpha val="43137"/>
                    </a:srgbClr>
                  </a:outerShdw>
                </a:effectLst>
              </a:rPr>
              <a:t>A process for addressing concerns and conflicts</a:t>
            </a:r>
          </a:p>
        </p:txBody>
      </p:sp>
    </p:spTree>
    <p:extLst>
      <p:ext uri="{BB962C8B-B14F-4D97-AF65-F5344CB8AC3E}">
        <p14:creationId xmlns:p14="http://schemas.microsoft.com/office/powerpoint/2010/main" val="2333778832"/>
      </p:ext>
    </p:extLst>
  </p:cSld>
  <p:clrMapOvr>
    <a:masterClrMapping/>
  </p:clrMapOvr>
  <mc:AlternateContent xmlns:mc="http://schemas.openxmlformats.org/markup-compatibility/2006" xmlns:p14="http://schemas.microsoft.com/office/powerpoint/2010/main">
    <mc:Choice Requires="p14">
      <p:transition spd="slow" p14:dur="2000" advTm="30057"/>
    </mc:Choice>
    <mc:Fallback xmlns="">
      <p:transition spd="slow" advTm="30057"/>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defRPr/>
            </a:pPr>
            <a:r>
              <a:rPr lang="en-US" dirty="0"/>
              <a:t>Speaking of liability…</a:t>
            </a:r>
          </a:p>
        </p:txBody>
      </p:sp>
      <p:sp>
        <p:nvSpPr>
          <p:cNvPr id="2" name="Content Placeholder 1"/>
          <p:cNvSpPr>
            <a:spLocks noGrp="1"/>
          </p:cNvSpPr>
          <p:nvPr>
            <p:ph idx="1"/>
          </p:nvPr>
        </p:nvSpPr>
        <p:spPr>
          <a:xfrm>
            <a:off x="304800" y="1600200"/>
            <a:ext cx="8534400" cy="4495800"/>
          </a:xfrm>
        </p:spPr>
        <p:txBody>
          <a:bodyPr/>
          <a:lstStyle/>
          <a:p>
            <a:r>
              <a:rPr lang="en-US" sz="2800" dirty="0"/>
              <a:t>All volunteers are covered under general liability insurance, only when they are acting within the scope of their assigned volunteer responsibilities.</a:t>
            </a:r>
          </a:p>
          <a:p>
            <a:endParaRPr lang="en-US" sz="2800" dirty="0"/>
          </a:p>
          <a:p>
            <a:pPr>
              <a:buClr>
                <a:srgbClr val="FFCC66"/>
              </a:buClr>
            </a:pPr>
            <a:r>
              <a:rPr lang="en-US" sz="2800" dirty="0"/>
              <a:t>If you are driving your own vehicle as part of your volunteer responsibilities, you must be insured according to NYS Motor Vehicle Law as Extension does not provide coverage.</a:t>
            </a:r>
          </a:p>
        </p:txBody>
      </p:sp>
    </p:spTree>
  </p:cSld>
  <p:clrMapOvr>
    <a:masterClrMapping/>
  </p:clrMapOvr>
  <mc:AlternateContent xmlns:mc="http://schemas.openxmlformats.org/markup-compatibility/2006" xmlns:p14="http://schemas.microsoft.com/office/powerpoint/2010/main">
    <mc:Choice Requires="p14">
      <p:transition spd="slow" p14:dur="2000" advTm="23432"/>
    </mc:Choice>
    <mc:Fallback xmlns="">
      <p:transition spd="slow" advTm="23432"/>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p:txBody>
          <a:bodyPr/>
          <a:lstStyle/>
          <a:p>
            <a:pPr eaLnBrk="1" hangingPunct="1">
              <a:defRPr/>
            </a:pPr>
            <a:r>
              <a:rPr lang="en-US" dirty="0"/>
              <a:t>In case of an emergency…</a:t>
            </a:r>
          </a:p>
        </p:txBody>
      </p:sp>
      <p:sp>
        <p:nvSpPr>
          <p:cNvPr id="2" name="Content Placeholder 1"/>
          <p:cNvSpPr>
            <a:spLocks noGrp="1"/>
          </p:cNvSpPr>
          <p:nvPr>
            <p:ph idx="1"/>
          </p:nvPr>
        </p:nvSpPr>
        <p:spPr>
          <a:xfrm>
            <a:off x="489857" y="1295400"/>
            <a:ext cx="8229600" cy="4525962"/>
          </a:xfrm>
        </p:spPr>
        <p:txBody>
          <a:bodyPr/>
          <a:lstStyle/>
          <a:p>
            <a:pPr>
              <a:spcBef>
                <a:spcPts val="0"/>
              </a:spcBef>
            </a:pPr>
            <a:r>
              <a:rPr lang="en-US" dirty="0"/>
              <a:t>Be sure to follow all safety precautions for any equipment you are using.</a:t>
            </a:r>
          </a:p>
          <a:p>
            <a:pPr>
              <a:spcBef>
                <a:spcPts val="0"/>
              </a:spcBef>
            </a:pPr>
            <a:r>
              <a:rPr lang="en-US" dirty="0"/>
              <a:t>Know the location of the first aid kit and emergency phone numbers at all times.</a:t>
            </a:r>
          </a:p>
          <a:p>
            <a:pPr>
              <a:spcBef>
                <a:spcPts val="0"/>
              </a:spcBef>
            </a:pPr>
            <a:r>
              <a:rPr lang="en-US" dirty="0"/>
              <a:t>Should a major incident arise, put a responsible person in charge and take care of the emergency.</a:t>
            </a:r>
          </a:p>
          <a:p>
            <a:pPr>
              <a:spcBef>
                <a:spcPts val="0"/>
              </a:spcBef>
            </a:pPr>
            <a:r>
              <a:rPr lang="en-US" dirty="0"/>
              <a:t>Do not make any statement to the media or anyone else other than Extension staff.</a:t>
            </a:r>
          </a:p>
          <a:p>
            <a:pPr>
              <a:spcBef>
                <a:spcPts val="0"/>
              </a:spcBef>
            </a:pPr>
            <a:r>
              <a:rPr lang="en-US" dirty="0"/>
              <a:t>Call 315-379-9192 to report the incident.</a:t>
            </a:r>
          </a:p>
        </p:txBody>
      </p:sp>
    </p:spTree>
    <p:extLst>
      <p:ext uri="{BB962C8B-B14F-4D97-AF65-F5344CB8AC3E}">
        <p14:creationId xmlns:p14="http://schemas.microsoft.com/office/powerpoint/2010/main" val="2209564295"/>
      </p:ext>
    </p:extLst>
  </p:cSld>
  <p:clrMapOvr>
    <a:masterClrMapping/>
  </p:clrMapOvr>
  <mc:AlternateContent xmlns:mc="http://schemas.openxmlformats.org/markup-compatibility/2006" xmlns:p14="http://schemas.microsoft.com/office/powerpoint/2010/main">
    <mc:Choice Requires="p14">
      <p:transition spd="slow" p14:dur="2000" advTm="25453"/>
    </mc:Choice>
    <mc:Fallback xmlns="">
      <p:transition spd="slow" advTm="25453"/>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a:t>Communicating with Staff</a:t>
            </a:r>
          </a:p>
        </p:txBody>
      </p:sp>
      <p:sp>
        <p:nvSpPr>
          <p:cNvPr id="3" name="Content Placeholder 2"/>
          <p:cNvSpPr>
            <a:spLocks noGrp="1"/>
          </p:cNvSpPr>
          <p:nvPr>
            <p:ph idx="1"/>
          </p:nvPr>
        </p:nvSpPr>
        <p:spPr>
          <a:xfrm>
            <a:off x="266700" y="1371600"/>
            <a:ext cx="8610600" cy="5105400"/>
          </a:xfrm>
        </p:spPr>
        <p:txBody>
          <a:bodyPr/>
          <a:lstStyle/>
          <a:p>
            <a:pPr eaLnBrk="1" hangingPunct="1">
              <a:lnSpc>
                <a:spcPct val="90000"/>
              </a:lnSpc>
              <a:defRPr/>
            </a:pPr>
            <a:r>
              <a:rPr lang="en-US" dirty="0"/>
              <a:t>All printed materials must be approved by the organization (speak with the Volunteer Coordinator or your program leader)</a:t>
            </a:r>
          </a:p>
          <a:p>
            <a:pPr marL="0" indent="0" eaLnBrk="1" hangingPunct="1">
              <a:lnSpc>
                <a:spcPct val="90000"/>
              </a:lnSpc>
              <a:buNone/>
              <a:defRPr/>
            </a:pPr>
            <a:endParaRPr lang="en-US" sz="1000" dirty="0"/>
          </a:p>
          <a:p>
            <a:pPr eaLnBrk="1" hangingPunct="1">
              <a:lnSpc>
                <a:spcPct val="90000"/>
              </a:lnSpc>
              <a:defRPr/>
            </a:pPr>
            <a:r>
              <a:rPr lang="en-US" dirty="0"/>
              <a:t>All programs and events we commit to must be approved by the appropriate staff person.</a:t>
            </a:r>
          </a:p>
          <a:p>
            <a:pPr marL="0" indent="0" eaLnBrk="1" hangingPunct="1">
              <a:lnSpc>
                <a:spcPct val="90000"/>
              </a:lnSpc>
              <a:buNone/>
              <a:defRPr/>
            </a:pPr>
            <a:endParaRPr lang="en-US" sz="1000" dirty="0"/>
          </a:p>
          <a:p>
            <a:pPr eaLnBrk="1" hangingPunct="1">
              <a:lnSpc>
                <a:spcPct val="90000"/>
              </a:lnSpc>
              <a:defRPr/>
            </a:pPr>
            <a:r>
              <a:rPr lang="en-US" dirty="0"/>
              <a:t>Additional trainings or regular meetings may be a part of your program’s requirements.</a:t>
            </a:r>
          </a:p>
          <a:p>
            <a:pPr marL="0" indent="0" eaLnBrk="1" hangingPunct="1">
              <a:lnSpc>
                <a:spcPct val="90000"/>
              </a:lnSpc>
              <a:buNone/>
              <a:defRPr/>
            </a:pPr>
            <a:endParaRPr lang="en-US" sz="1000" dirty="0"/>
          </a:p>
          <a:p>
            <a:pPr eaLnBrk="1" hangingPunct="1">
              <a:lnSpc>
                <a:spcPct val="90000"/>
              </a:lnSpc>
              <a:defRPr/>
            </a:pPr>
            <a:r>
              <a:rPr lang="en-US" dirty="0"/>
              <a:t>Association fundraising policies must be followed. See the guidelines on our website.</a:t>
            </a:r>
          </a:p>
          <a:p>
            <a:pPr marL="0" indent="0">
              <a:buNone/>
            </a:pPr>
            <a:endParaRPr lang="en-US" dirty="0"/>
          </a:p>
        </p:txBody>
      </p:sp>
    </p:spTree>
    <p:extLst>
      <p:ext uri="{BB962C8B-B14F-4D97-AF65-F5344CB8AC3E}">
        <p14:creationId xmlns:p14="http://schemas.microsoft.com/office/powerpoint/2010/main" val="86724449"/>
      </p:ext>
    </p:extLst>
  </p:cSld>
  <p:clrMapOvr>
    <a:masterClrMapping/>
  </p:clrMapOvr>
  <mc:AlternateContent xmlns:mc="http://schemas.openxmlformats.org/markup-compatibility/2006" xmlns:p14="http://schemas.microsoft.com/office/powerpoint/2010/main">
    <mc:Choice Requires="p14">
      <p:transition spd="slow" p14:dur="2000" advTm="36619"/>
    </mc:Choice>
    <mc:Fallback xmlns="">
      <p:transition spd="slow" advTm="36619"/>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Additional Resources</a:t>
            </a:r>
          </a:p>
        </p:txBody>
      </p:sp>
      <p:sp>
        <p:nvSpPr>
          <p:cNvPr id="3" name="Content Placeholder 2"/>
          <p:cNvSpPr>
            <a:spLocks noGrp="1"/>
          </p:cNvSpPr>
          <p:nvPr>
            <p:ph idx="1"/>
          </p:nvPr>
        </p:nvSpPr>
        <p:spPr>
          <a:xfrm>
            <a:off x="457200" y="1524000"/>
            <a:ext cx="8229600" cy="4144962"/>
          </a:xfrm>
        </p:spPr>
        <p:txBody>
          <a:bodyPr/>
          <a:lstStyle/>
          <a:p>
            <a:r>
              <a:rPr lang="en-US" dirty="0"/>
              <a:t>Program-specific Orientations</a:t>
            </a:r>
          </a:p>
          <a:p>
            <a:r>
              <a:rPr lang="en-US" dirty="0"/>
              <a:t>List of Acceptable and Prohibited Program Activities</a:t>
            </a:r>
          </a:p>
          <a:p>
            <a:r>
              <a:rPr lang="en-US" dirty="0"/>
              <a:t>Guidelines, Policies, and Procedures</a:t>
            </a:r>
          </a:p>
          <a:p>
            <a:r>
              <a:rPr lang="en-US" dirty="0"/>
              <a:t>Position Descriptions</a:t>
            </a:r>
          </a:p>
          <a:p>
            <a:r>
              <a:rPr lang="en-US" dirty="0"/>
              <a:t>4-H Volunteer Coordinator, Tamara Hill</a:t>
            </a:r>
          </a:p>
          <a:p>
            <a:pPr marL="0" indent="0">
              <a:buNone/>
            </a:pPr>
            <a:r>
              <a:rPr lang="en-US" dirty="0"/>
              <a:t>	315-379-9192 or tlh233@cornell.edu</a:t>
            </a:r>
          </a:p>
          <a:p>
            <a:endParaRPr lang="en-US" dirty="0"/>
          </a:p>
          <a:p>
            <a:pPr marL="0" indent="0">
              <a:buNone/>
            </a:pPr>
            <a:endParaRPr lang="en-US" dirty="0"/>
          </a:p>
        </p:txBody>
      </p:sp>
    </p:spTree>
    <p:extLst>
      <p:ext uri="{BB962C8B-B14F-4D97-AF65-F5344CB8AC3E}">
        <p14:creationId xmlns:p14="http://schemas.microsoft.com/office/powerpoint/2010/main" val="3213456764"/>
      </p:ext>
    </p:extLst>
  </p:cSld>
  <p:clrMapOvr>
    <a:masterClrMapping/>
  </p:clrMapOvr>
  <mc:AlternateContent xmlns:mc="http://schemas.openxmlformats.org/markup-compatibility/2006" xmlns:p14="http://schemas.microsoft.com/office/powerpoint/2010/main">
    <mc:Choice Requires="p14">
      <p:transition spd="slow" p14:dur="2000" advTm="24425"/>
    </mc:Choice>
    <mc:Fallback xmlns="">
      <p:transition spd="slow" advTm="24425"/>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a:xfrm>
            <a:off x="457200" y="2438400"/>
            <a:ext cx="8229600" cy="1143000"/>
          </a:xfrm>
        </p:spPr>
        <p:txBody>
          <a:bodyPr/>
          <a:lstStyle/>
          <a:p>
            <a:pPr eaLnBrk="1" hangingPunct="1">
              <a:defRPr/>
            </a:pPr>
            <a:r>
              <a:rPr lang="en-US" sz="12000" dirty="0"/>
              <a:t>Welcome</a:t>
            </a:r>
            <a:br>
              <a:rPr lang="en-US" sz="12000" dirty="0"/>
            </a:br>
            <a:r>
              <a:rPr lang="en-US" sz="6000" dirty="0"/>
              <a:t>to </a:t>
            </a:r>
            <a:br>
              <a:rPr lang="en-US" sz="6000" dirty="0"/>
            </a:br>
            <a:r>
              <a:rPr lang="en-US" sz="6000" dirty="0"/>
              <a:t>Cornell Cooperative Extension of </a:t>
            </a:r>
            <a:br>
              <a:rPr lang="en-US" sz="6000" dirty="0"/>
            </a:br>
            <a:r>
              <a:rPr lang="en-US" sz="6000" dirty="0"/>
              <a:t>St. Lawrence County!</a:t>
            </a:r>
          </a:p>
        </p:txBody>
      </p:sp>
    </p:spTree>
  </p:cSld>
  <p:clrMapOvr>
    <a:masterClrMapping/>
  </p:clrMapOvr>
  <mc:AlternateContent xmlns:mc="http://schemas.openxmlformats.org/markup-compatibility/2006" xmlns:p14="http://schemas.microsoft.com/office/powerpoint/2010/main">
    <mc:Choice Requires="p14">
      <p:transition spd="slow" p14:dur="2000" advTm="23450"/>
    </mc:Choice>
    <mc:Fallback xmlns="">
      <p:transition spd="slow" advTm="2345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Cornell Cooperative Extension?</a:t>
            </a:r>
          </a:p>
        </p:txBody>
      </p:sp>
      <p:sp>
        <p:nvSpPr>
          <p:cNvPr id="3" name="Content Placeholder 2"/>
          <p:cNvSpPr>
            <a:spLocks noGrp="1"/>
          </p:cNvSpPr>
          <p:nvPr>
            <p:ph idx="1"/>
          </p:nvPr>
        </p:nvSpPr>
        <p:spPr>
          <a:xfrm>
            <a:off x="5029200" y="3200400"/>
            <a:ext cx="3505200" cy="1828800"/>
          </a:xfrm>
        </p:spPr>
        <p:txBody>
          <a:bodyPr/>
          <a:lstStyle/>
          <a:p>
            <a:pPr marL="0" indent="0" algn="ctr">
              <a:buNone/>
            </a:pPr>
            <a:r>
              <a:rPr lang="en-US" dirty="0"/>
              <a:t>It all started with President Abraham Lincoln.</a:t>
            </a:r>
          </a:p>
        </p:txBody>
      </p:sp>
      <p:pic>
        <p:nvPicPr>
          <p:cNvPr id="1028" name="Picture 4" descr="http://1.bp.blogspot.com/-P0SaIeSy7AA/TVvW26mut6I/AAAAAAAACT4/lWu4P-Z4uM0/s1600/abraham+lincoln+image.jpg+%25288%2529.jpg"/>
          <p:cNvPicPr>
            <a:picLocks noChangeAspect="1" noChangeArrowheads="1"/>
          </p:cNvPicPr>
          <p:nvPr/>
        </p:nvPicPr>
        <p:blipFill rotWithShape="1">
          <a:blip r:embed="rId3">
            <a:extLst>
              <a:ext uri="{28A0092B-C50C-407E-A947-70E740481C1C}">
                <a14:useLocalDpi xmlns:a14="http://schemas.microsoft.com/office/drawing/2010/main" val="0"/>
              </a:ext>
            </a:extLst>
          </a:blip>
          <a:srcRect l="18205" t="8951" r="8976" b="26157"/>
          <a:stretch/>
        </p:blipFill>
        <p:spPr bwMode="auto">
          <a:xfrm>
            <a:off x="914400" y="2057400"/>
            <a:ext cx="3310759" cy="4000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1334025"/>
      </p:ext>
    </p:extLst>
  </p:cSld>
  <p:clrMapOvr>
    <a:masterClrMapping/>
  </p:clrMapOvr>
  <mc:AlternateContent xmlns:mc="http://schemas.openxmlformats.org/markup-compatibility/2006" xmlns:p14="http://schemas.microsoft.com/office/powerpoint/2010/main">
    <mc:Choice Requires="p14">
      <p:transition spd="slow" p14:dur="2000" advTm="9202"/>
    </mc:Choice>
    <mc:Fallback xmlns="">
      <p:transition spd="slow" advTm="9202"/>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defRPr/>
            </a:pPr>
            <a:r>
              <a:rPr lang="en-US"/>
              <a:t>Land Grant History</a:t>
            </a:r>
          </a:p>
        </p:txBody>
      </p:sp>
      <p:sp>
        <p:nvSpPr>
          <p:cNvPr id="22531" name="Rectangle 3"/>
          <p:cNvSpPr>
            <a:spLocks noGrp="1" noChangeArrowheads="1"/>
          </p:cNvSpPr>
          <p:nvPr>
            <p:ph type="body" idx="1"/>
          </p:nvPr>
        </p:nvSpPr>
        <p:spPr/>
        <p:txBody>
          <a:bodyPr/>
          <a:lstStyle/>
          <a:p>
            <a:pPr eaLnBrk="1" hangingPunct="1">
              <a:lnSpc>
                <a:spcPct val="80000"/>
              </a:lnSpc>
              <a:defRPr/>
            </a:pPr>
            <a:r>
              <a:rPr lang="en-US" sz="2800" dirty="0"/>
              <a:t>Three acts signed by President Lincoln in 1862 shaped the US Agricultural history: </a:t>
            </a:r>
          </a:p>
          <a:p>
            <a:pPr lvl="1" eaLnBrk="1" hangingPunct="1">
              <a:lnSpc>
                <a:spcPct val="80000"/>
              </a:lnSpc>
              <a:defRPr/>
            </a:pPr>
            <a:r>
              <a:rPr lang="en-US" sz="2400" dirty="0"/>
              <a:t>Act authorizing a US Department of Agriculture; </a:t>
            </a:r>
          </a:p>
          <a:p>
            <a:pPr lvl="2" eaLnBrk="1" hangingPunct="1">
              <a:lnSpc>
                <a:spcPct val="80000"/>
              </a:lnSpc>
              <a:defRPr/>
            </a:pPr>
            <a:r>
              <a:rPr lang="en-US" sz="2000" dirty="0"/>
              <a:t>AKA: NIFA (National Institute of Food and Agriculture) formerly USDA</a:t>
            </a:r>
          </a:p>
          <a:p>
            <a:pPr lvl="1" eaLnBrk="1" hangingPunct="1">
              <a:lnSpc>
                <a:spcPct val="80000"/>
              </a:lnSpc>
              <a:defRPr/>
            </a:pPr>
            <a:r>
              <a:rPr lang="en-US" sz="2400" dirty="0"/>
              <a:t>The Homestead Act, encouraging settlement of public domain lands; </a:t>
            </a:r>
          </a:p>
          <a:p>
            <a:pPr lvl="1" eaLnBrk="1" hangingPunct="1">
              <a:lnSpc>
                <a:spcPct val="80000"/>
              </a:lnSpc>
              <a:defRPr/>
            </a:pPr>
            <a:r>
              <a:rPr lang="en-US" sz="2400" dirty="0"/>
              <a:t>The Morrill Act establishing land grant colleges in every state and placing instruction in agriculture and home economics in higher education. </a:t>
            </a:r>
          </a:p>
          <a:p>
            <a:pPr eaLnBrk="1" hangingPunct="1">
              <a:lnSpc>
                <a:spcPct val="80000"/>
              </a:lnSpc>
              <a:defRPr/>
            </a:pPr>
            <a:r>
              <a:rPr lang="en-US" sz="2800" dirty="0"/>
              <a:t>How can we educate all the new landowners, many of which are poor, about farming?</a:t>
            </a:r>
          </a:p>
        </p:txBody>
      </p:sp>
    </p:spTree>
  </p:cSld>
  <p:clrMapOvr>
    <a:masterClrMapping/>
  </p:clrMapOvr>
  <p:transition advTm="5492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22531">
                                            <p:txEl>
                                              <p:pRg st="0" end="0"/>
                                            </p:txEl>
                                          </p:spTgt>
                                        </p:tgtEl>
                                        <p:attrNameLst>
                                          <p:attrName>style.visibility</p:attrName>
                                        </p:attrNameLst>
                                      </p:cBhvr>
                                      <p:to>
                                        <p:strVal val="visible"/>
                                      </p:to>
                                    </p:set>
                                    <p:anim calcmode="lin" valueType="num">
                                      <p:cBhvr additive="base">
                                        <p:cTn id="7" dur="500" fill="hold"/>
                                        <p:tgtEl>
                                          <p:spTgt spid="2253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2531">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22531">
                                            <p:txEl>
                                              <p:pRg st="1" end="1"/>
                                            </p:txEl>
                                          </p:spTgt>
                                        </p:tgtEl>
                                        <p:attrNameLst>
                                          <p:attrName>style.visibility</p:attrName>
                                        </p:attrNameLst>
                                      </p:cBhvr>
                                      <p:to>
                                        <p:strVal val="visible"/>
                                      </p:to>
                                    </p:set>
                                    <p:anim calcmode="lin" valueType="num">
                                      <p:cBhvr additive="base">
                                        <p:cTn id="12" dur="500" fill="hold"/>
                                        <p:tgtEl>
                                          <p:spTgt spid="22531">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2531">
                                            <p:txEl>
                                              <p:pRg st="1" end="1"/>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2531">
                                            <p:txEl>
                                              <p:pRg st="2" end="2"/>
                                            </p:txEl>
                                          </p:spTgt>
                                        </p:tgtEl>
                                        <p:attrNameLst>
                                          <p:attrName>style.visibility</p:attrName>
                                        </p:attrNameLst>
                                      </p:cBhvr>
                                      <p:to>
                                        <p:strVal val="visible"/>
                                      </p:to>
                                    </p:set>
                                    <p:anim calcmode="lin" valueType="num">
                                      <p:cBhvr additive="base">
                                        <p:cTn id="16" dur="500" fill="hold"/>
                                        <p:tgtEl>
                                          <p:spTgt spid="22531">
                                            <p:txEl>
                                              <p:pRg st="2" end="2"/>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2531">
                                            <p:txEl>
                                              <p:pRg st="2" end="2"/>
                                            </p:txEl>
                                          </p:spTgt>
                                        </p:tgtEl>
                                        <p:attrNameLst>
                                          <p:attrName>ppt_y</p:attrName>
                                        </p:attrNameLst>
                                      </p:cBhvr>
                                      <p:tavLst>
                                        <p:tav tm="0">
                                          <p:val>
                                            <p:strVal val="1+#ppt_h/2"/>
                                          </p:val>
                                        </p:tav>
                                        <p:tav tm="100000">
                                          <p:val>
                                            <p:strVal val="#ppt_y"/>
                                          </p:val>
                                        </p:tav>
                                      </p:tavLst>
                                    </p:anim>
                                  </p:childTnLst>
                                </p:cTn>
                              </p:par>
                            </p:childTnLst>
                          </p:cTn>
                        </p:par>
                        <p:par>
                          <p:cTn id="18" fill="hold">
                            <p:stCondLst>
                              <p:cond delay="1000"/>
                            </p:stCondLst>
                            <p:childTnLst>
                              <p:par>
                                <p:cTn id="19" presetID="2" presetClass="entr" presetSubtype="4" fill="hold" grpId="0" nodeType="afterEffect">
                                  <p:stCondLst>
                                    <p:cond delay="0"/>
                                  </p:stCondLst>
                                  <p:childTnLst>
                                    <p:set>
                                      <p:cBhvr>
                                        <p:cTn id="20" dur="1" fill="hold">
                                          <p:stCondLst>
                                            <p:cond delay="0"/>
                                          </p:stCondLst>
                                        </p:cTn>
                                        <p:tgtEl>
                                          <p:spTgt spid="22531">
                                            <p:txEl>
                                              <p:pRg st="3" end="3"/>
                                            </p:txEl>
                                          </p:spTgt>
                                        </p:tgtEl>
                                        <p:attrNameLst>
                                          <p:attrName>style.visibility</p:attrName>
                                        </p:attrNameLst>
                                      </p:cBhvr>
                                      <p:to>
                                        <p:strVal val="visible"/>
                                      </p:to>
                                    </p:set>
                                    <p:anim calcmode="lin" valueType="num">
                                      <p:cBhvr additive="base">
                                        <p:cTn id="21" dur="500" fill="hold"/>
                                        <p:tgtEl>
                                          <p:spTgt spid="22531">
                                            <p:txEl>
                                              <p:pRg st="3" end="3"/>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2531">
                                            <p:txEl>
                                              <p:pRg st="3" end="3"/>
                                            </p:txEl>
                                          </p:spTgt>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grpId="0" nodeType="afterEffect">
                                  <p:stCondLst>
                                    <p:cond delay="0"/>
                                  </p:stCondLst>
                                  <p:childTnLst>
                                    <p:set>
                                      <p:cBhvr>
                                        <p:cTn id="25" dur="1" fill="hold">
                                          <p:stCondLst>
                                            <p:cond delay="0"/>
                                          </p:stCondLst>
                                        </p:cTn>
                                        <p:tgtEl>
                                          <p:spTgt spid="22531">
                                            <p:txEl>
                                              <p:pRg st="4" end="4"/>
                                            </p:txEl>
                                          </p:spTgt>
                                        </p:tgtEl>
                                        <p:attrNameLst>
                                          <p:attrName>style.visibility</p:attrName>
                                        </p:attrNameLst>
                                      </p:cBhvr>
                                      <p:to>
                                        <p:strVal val="visible"/>
                                      </p:to>
                                    </p:set>
                                    <p:anim calcmode="lin" valueType="num">
                                      <p:cBhvr additive="base">
                                        <p:cTn id="26" dur="500" fill="hold"/>
                                        <p:tgtEl>
                                          <p:spTgt spid="22531">
                                            <p:txEl>
                                              <p:pRg st="4" end="4"/>
                                            </p:txEl>
                                          </p:spTgt>
                                        </p:tgtEl>
                                        <p:attrNameLst>
                                          <p:attrName>ppt_x</p:attrName>
                                        </p:attrNameLst>
                                      </p:cBhvr>
                                      <p:tavLst>
                                        <p:tav tm="0">
                                          <p:val>
                                            <p:strVal val="#ppt_x"/>
                                          </p:val>
                                        </p:tav>
                                        <p:tav tm="100000">
                                          <p:val>
                                            <p:strVal val="#ppt_x"/>
                                          </p:val>
                                        </p:tav>
                                      </p:tavLst>
                                    </p:anim>
                                    <p:anim calcmode="lin" valueType="num">
                                      <p:cBhvr additive="base">
                                        <p:cTn id="27" dur="500" fill="hold"/>
                                        <p:tgtEl>
                                          <p:spTgt spid="22531">
                                            <p:txEl>
                                              <p:pRg st="4" end="4"/>
                                            </p:txEl>
                                          </p:spTgt>
                                        </p:tgtEl>
                                        <p:attrNameLst>
                                          <p:attrName>ppt_y</p:attrName>
                                        </p:attrNameLst>
                                      </p:cBhvr>
                                      <p:tavLst>
                                        <p:tav tm="0">
                                          <p:val>
                                            <p:strVal val="1+#ppt_h/2"/>
                                          </p:val>
                                        </p:tav>
                                        <p:tav tm="100000">
                                          <p:val>
                                            <p:strVal val="#ppt_y"/>
                                          </p:val>
                                        </p:tav>
                                      </p:tavLst>
                                    </p:anim>
                                  </p:childTnLst>
                                </p:cTn>
                              </p:par>
                            </p:childTnLst>
                          </p:cTn>
                        </p:par>
                        <p:par>
                          <p:cTn id="28" fill="hold">
                            <p:stCondLst>
                              <p:cond delay="2000"/>
                            </p:stCondLst>
                            <p:childTnLst>
                              <p:par>
                                <p:cTn id="29" presetID="2" presetClass="entr" presetSubtype="4" fill="hold" grpId="0" nodeType="afterEffect">
                                  <p:stCondLst>
                                    <p:cond delay="0"/>
                                  </p:stCondLst>
                                  <p:childTnLst>
                                    <p:set>
                                      <p:cBhvr>
                                        <p:cTn id="30" dur="1" fill="hold">
                                          <p:stCondLst>
                                            <p:cond delay="0"/>
                                          </p:stCondLst>
                                        </p:cTn>
                                        <p:tgtEl>
                                          <p:spTgt spid="22531">
                                            <p:txEl>
                                              <p:pRg st="5" end="5"/>
                                            </p:txEl>
                                          </p:spTgt>
                                        </p:tgtEl>
                                        <p:attrNameLst>
                                          <p:attrName>style.visibility</p:attrName>
                                        </p:attrNameLst>
                                      </p:cBhvr>
                                      <p:to>
                                        <p:strVal val="visible"/>
                                      </p:to>
                                    </p:set>
                                    <p:anim calcmode="lin" valueType="num">
                                      <p:cBhvr additive="base">
                                        <p:cTn id="31" dur="500" fill="hold"/>
                                        <p:tgtEl>
                                          <p:spTgt spid="22531">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253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defRPr/>
            </a:pPr>
            <a:r>
              <a:rPr lang="en-US"/>
              <a:t>Here is how… </a:t>
            </a:r>
          </a:p>
        </p:txBody>
      </p:sp>
      <p:sp>
        <p:nvSpPr>
          <p:cNvPr id="24579" name="Rectangle 3"/>
          <p:cNvSpPr>
            <a:spLocks noGrp="1" noChangeArrowheads="1"/>
          </p:cNvSpPr>
          <p:nvPr>
            <p:ph type="body" idx="1"/>
          </p:nvPr>
        </p:nvSpPr>
        <p:spPr/>
        <p:txBody>
          <a:bodyPr/>
          <a:lstStyle/>
          <a:p>
            <a:pPr eaLnBrk="1" hangingPunct="1">
              <a:lnSpc>
                <a:spcPct val="90000"/>
              </a:lnSpc>
              <a:defRPr/>
            </a:pPr>
            <a:r>
              <a:rPr lang="en-US" sz="2800" dirty="0">
                <a:solidFill>
                  <a:schemeClr val="tx2"/>
                </a:solidFill>
              </a:rPr>
              <a:t>Let’s be friends:</a:t>
            </a:r>
            <a:r>
              <a:rPr lang="en-US" sz="2800" dirty="0"/>
              <a:t> The history and formation of the Cooperative Extension dates back to The Hatch Act of 1887 which established a cooperative bond between the USDA and the nation's land grant colleges allocating annual federal funding for research. </a:t>
            </a:r>
          </a:p>
          <a:p>
            <a:pPr eaLnBrk="1" hangingPunct="1">
              <a:lnSpc>
                <a:spcPct val="90000"/>
              </a:lnSpc>
              <a:defRPr/>
            </a:pPr>
            <a:r>
              <a:rPr lang="en-US" sz="2800" dirty="0">
                <a:solidFill>
                  <a:schemeClr val="tx2"/>
                </a:solidFill>
              </a:rPr>
              <a:t>Bringing it all together:</a:t>
            </a:r>
            <a:r>
              <a:rPr lang="en-US" sz="2800" dirty="0"/>
              <a:t> The Smith-Lever Act in 1914 provided funds for cooperative administration of agricultural extension education by USDA (NIFA) and the state land grant colleges. </a:t>
            </a:r>
          </a:p>
        </p:txBody>
      </p:sp>
    </p:spTree>
  </p:cSld>
  <p:clrMapOvr>
    <a:masterClrMapping/>
  </p:clrMapOvr>
  <p:transition advTm="24937"/>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noChangeArrowheads="1"/>
          </p:cNvSpPr>
          <p:nvPr>
            <p:ph type="title"/>
          </p:nvPr>
        </p:nvSpPr>
        <p:spPr/>
        <p:txBody>
          <a:bodyPr/>
          <a:lstStyle/>
          <a:p>
            <a:pPr eaLnBrk="1" hangingPunct="1">
              <a:defRPr/>
            </a:pPr>
            <a:r>
              <a:rPr lang="en-US"/>
              <a:t>Land Grant College map</a:t>
            </a:r>
          </a:p>
        </p:txBody>
      </p:sp>
      <p:sp>
        <p:nvSpPr>
          <p:cNvPr id="147459" name="Rectangle 3"/>
          <p:cNvSpPr>
            <a:spLocks noGrp="1" noChangeArrowheads="1"/>
          </p:cNvSpPr>
          <p:nvPr>
            <p:ph type="body" idx="1"/>
          </p:nvPr>
        </p:nvSpPr>
        <p:spPr/>
        <p:txBody>
          <a:bodyPr/>
          <a:lstStyle/>
          <a:p>
            <a:pPr eaLnBrk="1" hangingPunct="1">
              <a:defRPr/>
            </a:pPr>
            <a:endParaRPr lang="en-US" dirty="0"/>
          </a:p>
        </p:txBody>
      </p:sp>
      <p:pic>
        <p:nvPicPr>
          <p:cNvPr id="9220" name="Picture 5"/>
          <p:cNvPicPr>
            <a:picLocks noChangeAspect="1" noChangeArrowheads="1"/>
          </p:cNvPicPr>
          <p:nvPr/>
        </p:nvPicPr>
        <p:blipFill>
          <a:blip r:embed="rId3" cstate="print"/>
          <a:srcRect/>
          <a:stretch>
            <a:fillRect/>
          </a:stretch>
        </p:blipFill>
        <p:spPr bwMode="auto">
          <a:xfrm>
            <a:off x="0" y="-174625"/>
            <a:ext cx="9169400" cy="7032625"/>
          </a:xfrm>
          <a:prstGeom prst="rect">
            <a:avLst/>
          </a:prstGeom>
          <a:noFill/>
          <a:ln w="9525">
            <a:noFill/>
            <a:miter lim="800000"/>
            <a:headEnd/>
            <a:tailEnd/>
          </a:ln>
        </p:spPr>
      </p:pic>
    </p:spTree>
  </p:cSld>
  <p:clrMapOvr>
    <a:masterClrMapping/>
  </p:clrMapOvr>
  <mc:AlternateContent xmlns:mc="http://schemas.openxmlformats.org/markup-compatibility/2006" xmlns:p14="http://schemas.microsoft.com/office/powerpoint/2010/main">
    <mc:Choice Requires="p14">
      <p:transition spd="slow" p14:dur="2000" advTm="32065"/>
    </mc:Choice>
    <mc:Fallback xmlns="">
      <p:transition spd="slow" advTm="32065"/>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defRPr/>
            </a:pPr>
            <a:r>
              <a:rPr lang="en-US"/>
              <a:t>Our Connection:</a:t>
            </a:r>
          </a:p>
        </p:txBody>
      </p:sp>
      <p:sp>
        <p:nvSpPr>
          <p:cNvPr id="43011" name="Rectangle 3"/>
          <p:cNvSpPr>
            <a:spLocks noGrp="1" noChangeArrowheads="1"/>
          </p:cNvSpPr>
          <p:nvPr>
            <p:ph type="body" idx="1"/>
          </p:nvPr>
        </p:nvSpPr>
        <p:spPr>
          <a:xfrm>
            <a:off x="457200" y="1219200"/>
            <a:ext cx="8229600" cy="5257800"/>
          </a:xfrm>
        </p:spPr>
        <p:txBody>
          <a:bodyPr/>
          <a:lstStyle/>
          <a:p>
            <a:pPr eaLnBrk="1" hangingPunct="1">
              <a:defRPr/>
            </a:pPr>
            <a:r>
              <a:rPr lang="en-US" dirty="0"/>
              <a:t>Cornell University: </a:t>
            </a:r>
          </a:p>
          <a:p>
            <a:pPr lvl="1" eaLnBrk="1" hangingPunct="1">
              <a:defRPr/>
            </a:pPr>
            <a:r>
              <a:rPr lang="en-US" dirty="0"/>
              <a:t>Ezra Cornell founded the Land Grant University for New York in 1865!</a:t>
            </a:r>
          </a:p>
          <a:p>
            <a:pPr lvl="1" eaLnBrk="1" hangingPunct="1">
              <a:defRPr/>
            </a:pPr>
            <a:r>
              <a:rPr lang="en-US" dirty="0"/>
              <a:t>CCE has been operating for over 100  years…</a:t>
            </a:r>
          </a:p>
        </p:txBody>
      </p:sp>
      <p:pic>
        <p:nvPicPr>
          <p:cNvPr id="10244" name="Picture 5" descr="20080111-200px-Ezra_Cornell"/>
          <p:cNvPicPr>
            <a:picLocks noChangeAspect="1" noChangeArrowheads="1"/>
          </p:cNvPicPr>
          <p:nvPr/>
        </p:nvPicPr>
        <p:blipFill>
          <a:blip r:embed="rId3" cstate="print"/>
          <a:srcRect/>
          <a:stretch>
            <a:fillRect/>
          </a:stretch>
        </p:blipFill>
        <p:spPr bwMode="auto">
          <a:xfrm>
            <a:off x="685800" y="3810000"/>
            <a:ext cx="1905000" cy="2419350"/>
          </a:xfrm>
          <a:prstGeom prst="rect">
            <a:avLst/>
          </a:prstGeom>
          <a:noFill/>
          <a:ln w="9525">
            <a:noFill/>
            <a:miter lim="800000"/>
            <a:headEnd/>
            <a:tailEnd/>
          </a:ln>
        </p:spPr>
      </p:pic>
      <p:sp>
        <p:nvSpPr>
          <p:cNvPr id="10245" name="Rectangle 6"/>
          <p:cNvSpPr>
            <a:spLocks noChangeArrowheads="1"/>
          </p:cNvSpPr>
          <p:nvPr/>
        </p:nvSpPr>
        <p:spPr bwMode="auto">
          <a:xfrm>
            <a:off x="3200400" y="4648200"/>
            <a:ext cx="2119313" cy="1465263"/>
          </a:xfrm>
          <a:prstGeom prst="rect">
            <a:avLst/>
          </a:prstGeom>
          <a:noFill/>
          <a:ln w="9525">
            <a:noFill/>
            <a:miter lim="800000"/>
            <a:headEnd/>
            <a:tailEnd/>
          </a:ln>
        </p:spPr>
        <p:txBody>
          <a:bodyPr wrap="none" anchor="ctr">
            <a:spAutoFit/>
          </a:bodyPr>
          <a:lstStyle/>
          <a:p>
            <a:r>
              <a:rPr lang="en-US" b="1" dirty="0"/>
              <a:t>Date of Birth:</a:t>
            </a:r>
            <a:r>
              <a:rPr lang="en-US" dirty="0"/>
              <a:t> </a:t>
            </a:r>
            <a:br>
              <a:rPr lang="en-US" dirty="0"/>
            </a:br>
            <a:r>
              <a:rPr lang="en-US" dirty="0">
                <a:hlinkClick r:id="rId4"/>
              </a:rPr>
              <a:t>January 11</a:t>
            </a:r>
            <a:r>
              <a:rPr lang="en-US" dirty="0"/>
              <a:t>, </a:t>
            </a:r>
            <a:r>
              <a:rPr lang="en-US" dirty="0">
                <a:hlinkClick r:id="rId5"/>
              </a:rPr>
              <a:t>1807</a:t>
            </a:r>
            <a:r>
              <a:rPr lang="en-US" dirty="0"/>
              <a:t> </a:t>
            </a:r>
            <a:br>
              <a:rPr lang="en-US" dirty="0"/>
            </a:br>
            <a:r>
              <a:rPr lang="en-US" b="1" dirty="0"/>
              <a:t>Date of Death:</a:t>
            </a:r>
            <a:r>
              <a:rPr lang="en-US" dirty="0"/>
              <a:t> </a:t>
            </a:r>
            <a:br>
              <a:rPr lang="en-US" dirty="0"/>
            </a:br>
            <a:r>
              <a:rPr lang="en-US" dirty="0">
                <a:hlinkClick r:id="rId6"/>
              </a:rPr>
              <a:t>December 9</a:t>
            </a:r>
            <a:r>
              <a:rPr lang="en-US" dirty="0"/>
              <a:t>, </a:t>
            </a:r>
            <a:r>
              <a:rPr lang="en-US" dirty="0">
                <a:hlinkClick r:id="rId7"/>
              </a:rPr>
              <a:t>1874</a:t>
            </a:r>
            <a:r>
              <a:rPr lang="en-US" dirty="0"/>
              <a:t> </a:t>
            </a:r>
            <a:br>
              <a:rPr lang="en-US" dirty="0"/>
            </a:br>
            <a:endParaRPr lang="en-US" dirty="0"/>
          </a:p>
        </p:txBody>
      </p:sp>
      <p:pic>
        <p:nvPicPr>
          <p:cNvPr id="6" name="Picture 5" descr="CCE_100yr_LogoLockup_wBurst.jpg"/>
          <p:cNvPicPr>
            <a:picLocks noChangeAspect="1"/>
          </p:cNvPicPr>
          <p:nvPr/>
        </p:nvPicPr>
        <p:blipFill>
          <a:blip r:embed="rId8" cstate="print"/>
          <a:stretch>
            <a:fillRect/>
          </a:stretch>
        </p:blipFill>
        <p:spPr>
          <a:xfrm>
            <a:off x="5732428" y="3962400"/>
            <a:ext cx="2725772" cy="1973180"/>
          </a:xfrm>
          <a:prstGeom prst="rect">
            <a:avLst/>
          </a:prstGeom>
        </p:spPr>
      </p:pic>
    </p:spTree>
  </p:cSld>
  <p:clrMapOvr>
    <a:masterClrMapping/>
  </p:clrMapOvr>
  <p:transition advTm="52390"/>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2" name="Rectangle 4"/>
          <p:cNvSpPr>
            <a:spLocks noGrp="1" noChangeArrowheads="1"/>
          </p:cNvSpPr>
          <p:nvPr>
            <p:ph type="title"/>
          </p:nvPr>
        </p:nvSpPr>
        <p:spPr>
          <a:xfrm>
            <a:off x="457200" y="152400"/>
            <a:ext cx="8229600" cy="1143000"/>
          </a:xfrm>
        </p:spPr>
        <p:txBody>
          <a:bodyPr/>
          <a:lstStyle/>
          <a:p>
            <a:pPr eaLnBrk="1" hangingPunct="1">
              <a:defRPr/>
            </a:pPr>
            <a:r>
              <a:rPr lang="en-US" sz="4000" dirty="0"/>
              <a:t>Relationship with </a:t>
            </a:r>
            <a:br>
              <a:rPr lang="en-US" sz="4000" dirty="0"/>
            </a:br>
            <a:r>
              <a:rPr lang="en-US" sz="4000" dirty="0"/>
              <a:t>Cornell University</a:t>
            </a:r>
          </a:p>
        </p:txBody>
      </p:sp>
      <p:sp>
        <p:nvSpPr>
          <p:cNvPr id="83973" name="Rectangle 5"/>
          <p:cNvSpPr>
            <a:spLocks noChangeArrowheads="1"/>
          </p:cNvSpPr>
          <p:nvPr/>
        </p:nvSpPr>
        <p:spPr bwMode="auto">
          <a:xfrm>
            <a:off x="266700" y="1447800"/>
            <a:ext cx="8610600" cy="5943600"/>
          </a:xfrm>
          <a:prstGeom prst="rect">
            <a:avLst/>
          </a:prstGeom>
          <a:noFill/>
          <a:ln w="9525">
            <a:noFill/>
            <a:miter lim="800000"/>
            <a:headEnd/>
            <a:tailEnd/>
          </a:ln>
          <a:effectLst/>
        </p:spPr>
        <p:txBody>
          <a:bodyPr/>
          <a:lstStyle/>
          <a:p>
            <a:pPr>
              <a:spcBef>
                <a:spcPts val="0"/>
              </a:spcBef>
              <a:buClr>
                <a:schemeClr val="hlink"/>
              </a:buClr>
              <a:buSzPct val="80000"/>
              <a:defRPr/>
            </a:pPr>
            <a:r>
              <a:rPr lang="en-US" sz="2900" kern="1000" dirty="0">
                <a:effectLst>
                  <a:outerShdw blurRad="38100" dist="38100" dir="2700000" algn="tl">
                    <a:srgbClr val="000000"/>
                  </a:outerShdw>
                </a:effectLst>
              </a:rPr>
              <a:t>We take the research-based information generated at the University and bring it to county residents, educating them in the following program areas:</a:t>
            </a:r>
          </a:p>
          <a:p>
            <a:pPr>
              <a:spcBef>
                <a:spcPts val="0"/>
              </a:spcBef>
              <a:buClr>
                <a:schemeClr val="hlink"/>
              </a:buClr>
              <a:buSzPct val="80000"/>
              <a:defRPr/>
            </a:pPr>
            <a:endParaRPr lang="en-US" sz="2900" kern="1000" dirty="0">
              <a:effectLst>
                <a:outerShdw blurRad="38100" dist="38100" dir="2700000" algn="tl">
                  <a:srgbClr val="000000"/>
                </a:outerShdw>
              </a:effectLst>
            </a:endParaRPr>
          </a:p>
          <a:p>
            <a:pPr marL="800100" lvl="1" indent="-342900">
              <a:spcBef>
                <a:spcPts val="0"/>
              </a:spcBef>
              <a:buClr>
                <a:schemeClr val="hlink"/>
              </a:buClr>
              <a:buSzPct val="80000"/>
              <a:buFont typeface="Wingdings" pitchFamily="2" charset="2"/>
              <a:buChar char="n"/>
              <a:defRPr/>
            </a:pPr>
            <a:r>
              <a:rPr lang="en-US" sz="2600" kern="1000" dirty="0">
                <a:effectLst>
                  <a:outerShdw blurRad="38100" dist="38100" dir="2700000" algn="tl">
                    <a:srgbClr val="000000">
                      <a:alpha val="43137"/>
                    </a:srgbClr>
                  </a:outerShdw>
                </a:effectLst>
              </a:rPr>
              <a:t>Agriculture and Natural Resources</a:t>
            </a:r>
          </a:p>
          <a:p>
            <a:pPr marL="800100" lvl="1" indent="-342900">
              <a:spcBef>
                <a:spcPts val="0"/>
              </a:spcBef>
              <a:buClr>
                <a:schemeClr val="hlink"/>
              </a:buClr>
              <a:buSzPct val="80000"/>
              <a:buFont typeface="Wingdings" pitchFamily="2" charset="2"/>
              <a:buChar char="n"/>
              <a:defRPr/>
            </a:pPr>
            <a:r>
              <a:rPr lang="en-US" sz="2600" kern="1000" dirty="0">
                <a:effectLst>
                  <a:outerShdw blurRad="38100" dist="38100" dir="2700000" algn="tl">
                    <a:srgbClr val="000000">
                      <a:alpha val="43137"/>
                    </a:srgbClr>
                  </a:outerShdw>
                </a:effectLst>
              </a:rPr>
              <a:t>Community Development</a:t>
            </a:r>
          </a:p>
          <a:p>
            <a:pPr marL="800100" lvl="1" indent="-342900">
              <a:spcBef>
                <a:spcPts val="0"/>
              </a:spcBef>
              <a:buClr>
                <a:schemeClr val="hlink"/>
              </a:buClr>
              <a:buSzPct val="80000"/>
              <a:buFont typeface="Wingdings" pitchFamily="2" charset="2"/>
              <a:buChar char="n"/>
              <a:defRPr/>
            </a:pPr>
            <a:r>
              <a:rPr lang="en-US" sz="2600" kern="1000" dirty="0">
                <a:effectLst>
                  <a:outerShdw blurRad="38100" dist="38100" dir="2700000" algn="tl">
                    <a:srgbClr val="000000">
                      <a:alpha val="43137"/>
                    </a:srgbClr>
                  </a:outerShdw>
                </a:effectLst>
              </a:rPr>
              <a:t>Fort Drum/Military Support</a:t>
            </a:r>
          </a:p>
          <a:p>
            <a:pPr marL="800100" lvl="1" indent="-342900">
              <a:spcBef>
                <a:spcPts val="0"/>
              </a:spcBef>
              <a:buClr>
                <a:schemeClr val="hlink"/>
              </a:buClr>
              <a:buSzPct val="80000"/>
              <a:buFont typeface="Wingdings" pitchFamily="2" charset="2"/>
              <a:buChar char="n"/>
              <a:defRPr/>
            </a:pPr>
            <a:r>
              <a:rPr lang="en-US" sz="2600" kern="1000" dirty="0">
                <a:effectLst>
                  <a:outerShdw blurRad="38100" dist="38100" dir="2700000" algn="tl">
                    <a:srgbClr val="000000">
                      <a:alpha val="43137"/>
                    </a:srgbClr>
                  </a:outerShdw>
                </a:effectLst>
              </a:rPr>
              <a:t>Nutrition and Health</a:t>
            </a:r>
          </a:p>
          <a:p>
            <a:pPr marL="800100" lvl="1" indent="-342900">
              <a:spcBef>
                <a:spcPts val="0"/>
              </a:spcBef>
              <a:buClr>
                <a:schemeClr val="hlink"/>
              </a:buClr>
              <a:buSzPct val="80000"/>
              <a:buFont typeface="Wingdings" pitchFamily="2" charset="2"/>
              <a:buChar char="n"/>
              <a:defRPr/>
            </a:pPr>
            <a:r>
              <a:rPr lang="en-US" sz="2600" kern="1000" dirty="0">
                <a:effectLst>
                  <a:outerShdw blurRad="38100" dist="38100" dir="2700000" algn="tl">
                    <a:srgbClr val="000000">
                      <a:alpha val="43137"/>
                    </a:srgbClr>
                  </a:outerShdw>
                </a:effectLst>
              </a:rPr>
              <a:t>Parenting</a:t>
            </a:r>
          </a:p>
          <a:p>
            <a:pPr marL="800100" lvl="1" indent="-342900">
              <a:spcBef>
                <a:spcPts val="0"/>
              </a:spcBef>
              <a:buClr>
                <a:schemeClr val="hlink"/>
              </a:buClr>
              <a:buSzPct val="80000"/>
              <a:buFont typeface="Wingdings" pitchFamily="2" charset="2"/>
              <a:buChar char="n"/>
              <a:defRPr/>
            </a:pPr>
            <a:r>
              <a:rPr lang="en-US" sz="2600" kern="1000" dirty="0">
                <a:effectLst>
                  <a:outerShdw blurRad="38100" dist="38100" dir="2700000" algn="tl">
                    <a:srgbClr val="000000">
                      <a:alpha val="43137"/>
                    </a:srgbClr>
                  </a:outerShdw>
                </a:effectLst>
              </a:rPr>
              <a:t>4-H Youth Development</a:t>
            </a:r>
          </a:p>
          <a:p>
            <a:pPr lvl="1">
              <a:spcBef>
                <a:spcPts val="0"/>
              </a:spcBef>
              <a:buClr>
                <a:schemeClr val="hlink"/>
              </a:buClr>
              <a:buSzPct val="80000"/>
              <a:defRPr/>
            </a:pPr>
            <a:endParaRPr lang="en-US" sz="1200" kern="1000" dirty="0">
              <a:effectLst>
                <a:outerShdw blurRad="38100" dist="38100" dir="2700000" algn="tl">
                  <a:srgbClr val="000000">
                    <a:alpha val="43137"/>
                  </a:srgbClr>
                </a:outerShdw>
              </a:effectLst>
            </a:endParaRPr>
          </a:p>
        </p:txBody>
      </p:sp>
    </p:spTree>
  </p:cSld>
  <p:clrMapOvr>
    <a:masterClrMapping/>
  </p:clrMapOvr>
  <p:transition advClick="0" advTm="31550"/>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457200"/>
            <a:ext cx="8229600" cy="1143000"/>
          </a:xfrm>
        </p:spPr>
        <p:txBody>
          <a:bodyPr/>
          <a:lstStyle/>
          <a:p>
            <a:pPr eaLnBrk="1" hangingPunct="1">
              <a:defRPr/>
            </a:pPr>
            <a:r>
              <a:rPr lang="en-US" sz="4000" dirty="0"/>
              <a:t>Cornell Cooperative Extension of </a:t>
            </a:r>
            <a:br>
              <a:rPr lang="en-US" sz="4000" dirty="0"/>
            </a:br>
            <a:r>
              <a:rPr lang="en-US" sz="4000" dirty="0"/>
              <a:t>St. Lawrence County</a:t>
            </a:r>
          </a:p>
        </p:txBody>
      </p:sp>
      <p:sp>
        <p:nvSpPr>
          <p:cNvPr id="5123" name="Rectangle 3"/>
          <p:cNvSpPr>
            <a:spLocks noGrp="1" noChangeArrowheads="1"/>
          </p:cNvSpPr>
          <p:nvPr>
            <p:ph type="body" idx="1"/>
          </p:nvPr>
        </p:nvSpPr>
        <p:spPr>
          <a:xfrm>
            <a:off x="457200" y="1981200"/>
            <a:ext cx="8229600" cy="4419600"/>
          </a:xfrm>
        </p:spPr>
        <p:txBody>
          <a:bodyPr/>
          <a:lstStyle/>
          <a:p>
            <a:pPr>
              <a:buNone/>
            </a:pPr>
            <a:r>
              <a:rPr lang="en-US" sz="2800" b="1" dirty="0"/>
              <a:t>Mission Statement</a:t>
            </a:r>
            <a:br>
              <a:rPr lang="en-US" dirty="0"/>
            </a:br>
            <a:r>
              <a:rPr lang="en-US" sz="2600" dirty="0"/>
              <a:t>Cornell Cooperative Extension Association of St. Lawrence County educates youth, families, farmers, and communities using research-based knowledge for practical application and lifelong learning.</a:t>
            </a:r>
          </a:p>
          <a:p>
            <a:pPr>
              <a:buNone/>
            </a:pPr>
            <a:endParaRPr lang="en-US" sz="1000" dirty="0"/>
          </a:p>
          <a:p>
            <a:pPr>
              <a:buNone/>
            </a:pPr>
            <a:r>
              <a:rPr lang="en-US" sz="2800" b="1" dirty="0"/>
              <a:t>Vision Statement</a:t>
            </a:r>
          </a:p>
          <a:p>
            <a:pPr>
              <a:buNone/>
            </a:pPr>
            <a:r>
              <a:rPr lang="en-US" sz="2600" dirty="0"/>
              <a:t>	Our vision is to be recognized as a leading community organization delivering dynamic and empowering educational opportunities that address the evolving needs of all individuals in our region.</a:t>
            </a:r>
          </a:p>
        </p:txBody>
      </p:sp>
    </p:spTree>
  </p:cSld>
  <p:clrMapOvr>
    <a:masterClrMapping/>
  </p:clrMapOvr>
  <p:transition advTm="19920"/>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defRPr/>
            </a:pPr>
            <a:r>
              <a:rPr lang="en-US" sz="4000" dirty="0"/>
              <a:t>Contact Information</a:t>
            </a:r>
          </a:p>
        </p:txBody>
      </p:sp>
      <p:sp>
        <p:nvSpPr>
          <p:cNvPr id="68611" name="Rectangle 3"/>
          <p:cNvSpPr>
            <a:spLocks noGrp="1" noChangeArrowheads="1"/>
          </p:cNvSpPr>
          <p:nvPr>
            <p:ph type="body" idx="1"/>
          </p:nvPr>
        </p:nvSpPr>
        <p:spPr>
          <a:xfrm>
            <a:off x="228600" y="1676400"/>
            <a:ext cx="8839200" cy="4495800"/>
          </a:xfrm>
        </p:spPr>
        <p:txBody>
          <a:bodyPr/>
          <a:lstStyle/>
          <a:p>
            <a:pPr eaLnBrk="1" hangingPunct="1">
              <a:defRPr/>
            </a:pPr>
            <a:r>
              <a:rPr lang="en-US" sz="2400" dirty="0"/>
              <a:t>Address: 	2043B SH 68 </a:t>
            </a:r>
          </a:p>
          <a:p>
            <a:pPr marL="0" indent="0" eaLnBrk="1" hangingPunct="1">
              <a:spcBef>
                <a:spcPts val="0"/>
              </a:spcBef>
              <a:buNone/>
              <a:defRPr/>
            </a:pPr>
            <a:r>
              <a:rPr lang="en-US" sz="2400" dirty="0"/>
              <a:t>		Canton, NY 13617</a:t>
            </a:r>
          </a:p>
          <a:p>
            <a:pPr marL="342900" lvl="4" indent="-342900" eaLnBrk="1" hangingPunct="1">
              <a:buSzPct val="80000"/>
              <a:buFont typeface="Wingdings" pitchFamily="2" charset="2"/>
              <a:buChar char="n"/>
              <a:defRPr/>
            </a:pPr>
            <a:r>
              <a:rPr lang="en-US" sz="2400" dirty="0"/>
              <a:t>Hours:	Monday-Friday, 8:00 AM - 4:30 PM</a:t>
            </a:r>
          </a:p>
          <a:p>
            <a:pPr eaLnBrk="1" hangingPunct="1">
              <a:defRPr/>
            </a:pPr>
            <a:r>
              <a:rPr lang="en-US" sz="2400" dirty="0"/>
              <a:t>Phone:    	315-379-9192</a:t>
            </a:r>
          </a:p>
          <a:p>
            <a:pPr eaLnBrk="1" hangingPunct="1">
              <a:defRPr/>
            </a:pPr>
            <a:r>
              <a:rPr lang="en-US" sz="2400" dirty="0"/>
              <a:t>Email:	tlh233@cornell.edu</a:t>
            </a:r>
          </a:p>
          <a:p>
            <a:pPr eaLnBrk="1" hangingPunct="1">
              <a:defRPr/>
            </a:pPr>
            <a:r>
              <a:rPr lang="en-US" sz="2400" dirty="0"/>
              <a:t>Website: </a:t>
            </a:r>
            <a:r>
              <a:rPr lang="en-US" sz="2400" dirty="0">
                <a:hlinkClick r:id="rId3"/>
              </a:rPr>
              <a:t>https://stlawrence.cce.cornell.edu</a:t>
            </a:r>
            <a:endParaRPr lang="en-US" sz="2400" dirty="0"/>
          </a:p>
          <a:p>
            <a:pPr eaLnBrk="1" hangingPunct="1">
              <a:defRPr/>
            </a:pPr>
            <a:r>
              <a:rPr lang="en-US" sz="2400" dirty="0"/>
              <a:t>Facebook: </a:t>
            </a:r>
            <a:r>
              <a:rPr lang="en-US" sz="2400" dirty="0">
                <a:hlinkClick r:id="rId4"/>
              </a:rPr>
              <a:t>https://www.facebook.com/CCEofSLC</a:t>
            </a:r>
            <a:endParaRPr lang="en-US" sz="2400" dirty="0"/>
          </a:p>
          <a:p>
            <a:pPr eaLnBrk="1" hangingPunct="1">
              <a:defRPr/>
            </a:pPr>
            <a:r>
              <a:rPr lang="en-US" sz="2400" dirty="0"/>
              <a:t>4-H Volunteer Coordinator: Tamara Hill</a:t>
            </a:r>
          </a:p>
          <a:p>
            <a:pPr eaLnBrk="1" hangingPunct="1">
              <a:defRPr/>
            </a:pPr>
            <a:endParaRPr lang="en-US" dirty="0"/>
          </a:p>
          <a:p>
            <a:pPr eaLnBrk="1" hangingPunct="1">
              <a:buFont typeface="Wingdings" pitchFamily="2" charset="2"/>
              <a:buNone/>
              <a:defRPr/>
            </a:pPr>
            <a:endParaRPr lang="en-US" sz="1800" dirty="0"/>
          </a:p>
          <a:p>
            <a:pPr eaLnBrk="1" hangingPunct="1">
              <a:buNone/>
              <a:defRPr/>
            </a:pPr>
            <a:endParaRPr lang="en-US" sz="1600" dirty="0"/>
          </a:p>
        </p:txBody>
      </p:sp>
    </p:spTree>
  </p:cSld>
  <p:clrMapOvr>
    <a:masterClrMapping/>
  </p:clrMapOvr>
  <p:transition advTm="12715"/>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Cornell Cooperative Extension&amp;quot;&quot;/&gt;&lt;property id=&quot;20307&quot; value=&quot;256&quot;/&gt;&lt;/object&gt;&lt;object type=&quot;3&quot; unique_id=&quot;10005&quot;&gt;&lt;property id=&quot;20148&quot; value=&quot;5&quot;/&gt;&lt;property id=&quot;20300&quot; value=&quot;Slide 2 - &amp;quot;Agenda&amp;quot;&quot;/&gt;&lt;property id=&quot;20307&quot; value=&quot;295&quot;/&gt;&lt;/object&gt;&lt;object type=&quot;3&quot; unique_id=&quot;10006&quot;&gt;&lt;property id=&quot;20148&quot; value=&quot;5&quot;/&gt;&lt;property id=&quot;20300&quot; value=&quot;Slide 3 - &amp;quot;Where it all began…&amp;quot;&quot;/&gt;&lt;property id=&quot;20307&quot; value=&quot;266&quot;/&gt;&lt;/object&gt;&lt;object type=&quot;3&quot; unique_id=&quot;10007&quot;&gt;&lt;property id=&quot;20148&quot; value=&quot;5&quot;/&gt;&lt;property id=&quot;20300&quot; value=&quot;Slide 4 - &amp;quot;Land Grant History&amp;quot;&quot;/&gt;&lt;property id=&quot;20307&quot; value=&quot;260&quot;/&gt;&lt;/object&gt;&lt;object type=&quot;3&quot; unique_id=&quot;10008&quot;&gt;&lt;property id=&quot;20148&quot; value=&quot;5&quot;/&gt;&lt;property id=&quot;20300&quot; value=&quot;Slide 5 - &amp;quot;Here is how… &amp;quot;&quot;/&gt;&lt;property id=&quot;20307&quot; value=&quot;261&quot;/&gt;&lt;/object&gt;&lt;object type=&quot;3&quot; unique_id=&quot;10009&quot;&gt;&lt;property id=&quot;20148&quot; value=&quot;5&quot;/&gt;&lt;property id=&quot;20300&quot; value=&quot;Slide 6 - &amp;quot;Land Grant College map&amp;quot;&quot;/&gt;&lt;property id=&quot;20307&quot; value=&quot;314&quot;/&gt;&lt;/object&gt;&lt;object type=&quot;3&quot; unique_id=&quot;10010&quot;&gt;&lt;property id=&quot;20148&quot; value=&quot;5&quot;/&gt;&lt;property id=&quot;20300&quot; value=&quot;Slide 7 - &amp;quot;Our Connection:&amp;quot;&quot;/&gt;&lt;property id=&quot;20307&quot; value=&quot;270&quot;/&gt;&lt;/object&gt;&lt;object type=&quot;3&quot; unique_id=&quot;10011&quot;&gt;&lt;property id=&quot;20148&quot; value=&quot;5&quot;/&gt;&lt;property id=&quot;20300&quot; value=&quot;Slide 8 - &amp;quot;Relationship with &amp;#x0D;&amp;#x0A;Cornell University&amp;quot;&quot;/&gt;&lt;property id=&quot;20307&quot; value=&quot;279&quot;/&gt;&lt;/object&gt;&lt;object type=&quot;3&quot; unique_id=&quot;10012&quot;&gt;&lt;property id=&quot;20148&quot; value=&quot;5&quot;/&gt;&lt;property id=&quot;20300&quot; value=&quot;Slide 9 - &amp;quot;Relationship with &amp;#x0D;&amp;#x0A;Cornell University&amp;quot;&quot;/&gt;&lt;property id=&quot;20307&quot; value=&quot;290&quot;/&gt;&lt;/object&gt;&lt;object type=&quot;3&quot; unique_id=&quot;10013&quot;&gt;&lt;property id=&quot;20148&quot; value=&quot;5&quot;/&gt;&lt;property id=&quot;20300&quot; value=&quot;Slide 10 - &amp;quot;From research to our community…&amp;quot;&quot;/&gt;&lt;property id=&quot;20307&quot; value=&quot;291&quot;/&gt;&lt;/object&gt;&lt;object type=&quot;3&quot; unique_id=&quot;10014&quot;&gt;&lt;property id=&quot;20148&quot; value=&quot;5&quot;/&gt;&lt;property id=&quot;20300&quot; value=&quot;Slide 11 - &amp;quot;Cornell Cooperative Extension&amp;quot;&quot;/&gt;&lt;property id=&quot;20307&quot; value=&quot;258&quot;/&gt;&lt;/object&gt;&lt;object type=&quot;3&quot; unique_id=&quot;10015&quot;&gt;&lt;property id=&quot;20148&quot; value=&quot;5&quot;/&gt;&lt;property id=&quot;20300&quot; value=&quot;Slide 12 - &amp;quot;Cornell Cooperative Extension&amp;quot;&quot;/&gt;&lt;property id=&quot;20307&quot; value=&quot;257&quot;/&gt;&lt;/object&gt;&lt;object type=&quot;3&quot; unique_id=&quot;10016&quot;&gt;&lt;property id=&quot;20148&quot; value=&quot;5&quot;/&gt;&lt;property id=&quot;20300&quot; value=&quot;Slide 13 - &amp;quot;Our Values&amp;quot;&quot;/&gt;&lt;property id=&quot;20307&quot; value=&quot;264&quot;/&gt;&lt;/object&gt;&lt;object type=&quot;3&quot; unique_id=&quot;10017&quot;&gt;&lt;property id=&quot;20148&quot; value=&quot;5&quot;/&gt;&lt;property id=&quot;20300&quot; value=&quot;Slide 14 - &amp;quot;CCE Issues&amp;quot;&quot;/&gt;&lt;property id=&quot;20307&quot; value=&quot;267&quot;/&gt;&lt;/object&gt;&lt;object type=&quot;3&quot; unique_id=&quot;10018&quot;&gt;&lt;property id=&quot;20148&quot; value=&quot;5&quot;/&gt;&lt;property id=&quot;20300&quot; value=&quot;Slide 15 - &amp;quot;Finding who and what you are looking for…&amp;quot;&quot;/&gt;&lt;property id=&quot;20307&quot; value=&quot;285&quot;/&gt;&lt;/object&gt;&lt;object type=&quot;3&quot; unique_id=&quot;10019&quot;&gt;&lt;property id=&quot;20148&quot; value=&quot;5&quot;/&gt;&lt;property id=&quot;20300&quot; value=&quot;Slide 16 - &amp;quot;Where does the money come from?&amp;quot;&quot;/&gt;&lt;property id=&quot;20307&quot; value=&quot;280&quot;/&gt;&lt;/object&gt;&lt;object type=&quot;3&quot; unique_id=&quot;10020&quot;&gt;&lt;property id=&quot;20148&quot; value=&quot;5&quot;/&gt;&lt;property id=&quot;20300&quot; value=&quot;Slide 17&quot;/&gt;&lt;property id=&quot;20307&quot; value=&quot;272&quot;/&gt;&lt;/object&gt;&lt;object type=&quot;3&quot; unique_id=&quot;10021&quot;&gt;&lt;property id=&quot;20148&quot; value=&quot;5&quot;/&gt;&lt;property id=&quot;20300&quot; value=&quot;Slide 18 - &amp;quot;What questions do you have?&amp;quot;&quot;/&gt;&lt;property id=&quot;20307&quot; value=&quot;315&quot;/&gt;&lt;/object&gt;&lt;object type=&quot;3&quot; unique_id=&quot;10022&quot;&gt;&lt;property id=&quot;20148&quot; value=&quot;5&quot;/&gt;&lt;property id=&quot;20300&quot; value=&quot;Slide 19 - &amp;quot;Why are volunteers so important to CCE? &amp;quot;&quot;/&gt;&lt;property id=&quot;20307&quot; value=&quot;271&quot;/&gt;&lt;/object&gt;&lt;object type=&quot;3&quot; unique_id=&quot;10023&quot;&gt;&lt;property id=&quot;20148&quot; value=&quot;5&quot;/&gt;&lt;property id=&quot;20300&quot; value=&quot;Slide 20 - &amp;quot;Types of Volunteers&amp;quot;&quot;/&gt;&lt;property id=&quot;20307&quot; value=&quot;263&quot;/&gt;&lt;/object&gt;&lt;object type=&quot;3&quot; unique_id=&quot;10024&quot;&gt;&lt;property id=&quot;20148&quot; value=&quot;5&quot;/&gt;&lt;property id=&quot;20300&quot; value=&quot;Slide 21 - &amp;quot;Ohh Behave!!&amp;quot;&quot;/&gt;&lt;property id=&quot;20307&quot; value=&quot;265&quot;/&gt;&lt;/object&gt;&lt;object type=&quot;3&quot; unique_id=&quot;10025&quot;&gt;&lt;property id=&quot;20148&quot; value=&quot;5&quot;/&gt;&lt;property id=&quot;20300&quot; value=&quot;Slide 22 - &amp;quot;Represent…..&amp;quot;&quot;/&gt;&lt;property id=&quot;20307&quot; value=&quot;274&quot;/&gt;&lt;/object&gt;&lt;object type=&quot;3&quot; unique_id=&quot;10026&quot;&gt;&lt;property id=&quot;20148&quot; value=&quot;5&quot;/&gt;&lt;property id=&quot;20300&quot; value=&quot;Slide 23 - &amp;quot;Some wisdom for the journey…&amp;quot;&quot;/&gt;&lt;property id=&quot;20307&quot; value=&quot;293&quot;/&gt;&lt;/object&gt;&lt;object type=&quot;3&quot; unique_id=&quot;10027&quot;&gt;&lt;property id=&quot;20148&quot; value=&quot;5&quot;/&gt;&lt;property id=&quot;20300&quot; value=&quot;Slide 24 - &amp;quot;Skills for Success&amp;quot;&quot;/&gt;&lt;property id=&quot;20307&quot; value=&quot;292&quot;/&gt;&lt;/object&gt;&lt;object type=&quot;3&quot; unique_id=&quot;10028&quot;&gt;&lt;property id=&quot;20148&quot; value=&quot;5&quot;/&gt;&lt;property id=&quot;20300&quot; value=&quot;Slide 25 - &amp;quot;Inclusivity…&amp;quot;&quot;/&gt;&lt;property id=&quot;20307&quot; value=&quot;284&quot;/&gt;&lt;/object&gt;&lt;object type=&quot;3&quot; unique_id=&quot;10029&quot;&gt;&lt;property id=&quot;20148&quot; value=&quot;5&quot;/&gt;&lt;property id=&quot;20300&quot; value=&quot;Slide 26 - &amp;quot;Diversity and Inclusivity statements&amp;quot;&quot;/&gt;&lt;property id=&quot;20307&quot; value=&quot;281&quot;/&gt;&lt;/object&gt;&lt;object type=&quot;3&quot; unique_id=&quot;10030&quot;&gt;&lt;property id=&quot;20148&quot; value=&quot;5&quot;/&gt;&lt;property id=&quot;20300&quot; value=&quot;Slide 27 - &amp;quot;The Logo&amp;quot;&quot;/&gt;&lt;property id=&quot;20307&quot; value=&quot;275&quot;/&gt;&lt;/object&gt;&lt;object type=&quot;3&quot; unique_id=&quot;10031&quot;&gt;&lt;property id=&quot;20148&quot; value=&quot;5&quot;/&gt;&lt;property id=&quot;20300&quot; value=&quot;Slide 28 - &amp;quot;Communicating with your Volunteer Coordinator…&amp;quot;&quot;/&gt;&lt;property id=&quot;20307&quot; value=&quot;282&quot;/&gt;&lt;/object&gt;&lt;object type=&quot;3&quot; unique_id=&quot;10032&quot;&gt;&lt;property id=&quot;20148&quot; value=&quot;5&quot;/&gt;&lt;property id=&quot;20300&quot; value=&quot;Slide 30 - &amp;quot;It’s not all work!!&amp;quot;&quot;/&gt;&lt;property id=&quot;20307&quot; value=&quot;273&quot;/&gt;&lt;/object&gt;&lt;object type=&quot;3&quot; unique_id=&quot;10033&quot;&gt;&lt;property id=&quot;20148&quot; value=&quot;5&quot;/&gt;&lt;property id=&quot;20300&quot; value=&quot;Slide 31 - &amp;quot;Educating in Communities &amp;quot;&quot;/&gt;&lt;property id=&quot;20307&quot; value=&quot;276&quot;/&gt;&lt;/object&gt;&lt;object type=&quot;3&quot; unique_id=&quot;10034&quot;&gt;&lt;property id=&quot;20148&quot; value=&quot;5&quot;/&gt;&lt;property id=&quot;20300&quot; value=&quot;Slide 32 - &amp;quot;What is Education?&amp;quot;&quot;/&gt;&lt;property id=&quot;20307&quot; value=&quot;299&quot;/&gt;&lt;/object&gt;&lt;object type=&quot;3&quot; unique_id=&quot;10035&quot;&gt;&lt;property id=&quot;20148&quot; value=&quot;5&quot;/&gt;&lt;property id=&quot;20300&quot; value=&quot;Slide 33 - &amp;quot;What is not Education?&amp;quot;&quot;/&gt;&lt;property id=&quot;20307&quot; value=&quot;316&quot;/&gt;&lt;/object&gt;&lt;object type=&quot;3&quot; unique_id=&quot;10036&quot;&gt;&lt;property id=&quot;20148&quot; value=&quot;5&quot;/&gt;&lt;property id=&quot;20300&quot; value=&quot;Slide 34&quot;/&gt;&lt;property id=&quot;20307&quot; value=&quot;277&quot;/&gt;&lt;/object&gt;&lt;object type=&quot;3&quot; unique_id=&quot;10037&quot;&gt;&lt;property id=&quot;20148&quot; value=&quot;5&quot;/&gt;&lt;property id=&quot;20300&quot; value=&quot;Slide 35 - &amp;quot;From another perspective&amp;quot;&quot;/&gt;&lt;property id=&quot;20307&quot; value=&quot;317&quot;/&gt;&lt;/object&gt;&lt;object type=&quot;3&quot; unique_id=&quot;10038&quot;&gt;&lt;property id=&quot;20148&quot; value=&quot;5&quot;/&gt;&lt;property id=&quot;20300&quot; value=&quot;Slide 36 - &amp;quot;Communication Styles&amp;quot;&quot;/&gt;&lt;property id=&quot;20307&quot; value=&quot;303&quot;/&gt;&lt;/object&gt;&lt;object type=&quot;3&quot; unique_id=&quot;10039&quot;&gt;&lt;property id=&quot;20148&quot; value=&quot;5&quot;/&gt;&lt;property id=&quot;20300&quot; value=&quot;Slide 37 - &amp;quot;Communication is really about the LISTENER&amp;quot;&quot;/&gt;&lt;property id=&quot;20307&quot; value=&quot;308&quot;/&gt;&lt;/object&gt;&lt;object type=&quot;3&quot; unique_id=&quot;10040&quot;&gt;&lt;property id=&quot;20148&quot; value=&quot;5&quot;/&gt;&lt;property id=&quot;20300&quot; value=&quot;Slide 38 - &amp;quot;Communication is really about the LISTENER&amp;quot;&quot;/&gt;&lt;property id=&quot;20307&quot; value=&quot;319&quot;/&gt;&lt;/object&gt;&lt;object type=&quot;3&quot; unique_id=&quot;10041&quot;&gt;&lt;property id=&quot;20148&quot; value=&quot;5&quot;/&gt;&lt;property id=&quot;20300&quot; value=&quot;Slide 39 - &amp;quot;A different perspective…&amp;quot;&quot;/&gt;&lt;property id=&quot;20307&quot; value=&quot;320&quot;/&gt;&lt;/object&gt;&lt;object type=&quot;3&quot; unique_id=&quot;10042&quot;&gt;&lt;property id=&quot;20148&quot; value=&quot;5&quot;/&gt;&lt;property id=&quot;20300&quot; value=&quot;Slide 40 - &amp;quot;Learning…&amp;quot;&quot;/&gt;&lt;property id=&quot;20307&quot; value=&quot;307&quot;/&gt;&lt;/object&gt;&lt;object type=&quot;3&quot; unique_id=&quot;10043&quot;&gt;&lt;property id=&quot;20148&quot; value=&quot;5&quot;/&gt;&lt;property id=&quot;20300&quot; value=&quot;Slide 41 - &amp;quot;Learning Styles&amp;quot;&quot;/&gt;&lt;property id=&quot;20307&quot; value=&quot;289&quot;/&gt;&lt;/object&gt;&lt;object type=&quot;3&quot; unique_id=&quot;10044&quot;&gt;&lt;property id=&quot;20148&quot; value=&quot;5&quot;/&gt;&lt;property id=&quot;20300&quot; value=&quot;Slide 42 - &amp;quot;Six Principals of Adult Learning…&amp;quot;&quot;/&gt;&lt;property id=&quot;20307&quot; value=&quot;288&quot;/&gt;&lt;/object&gt;&lt;object type=&quot;3&quot; unique_id=&quot;10045&quot;&gt;&lt;property id=&quot;20148&quot; value=&quot;5&quot;/&gt;&lt;property id=&quot;20300&quot; value=&quot;Slide 44 - &amp;quot;Creating Opportunities for Learning&amp;quot;&quot;/&gt;&lt;property id=&quot;20307&quot; value=&quot;300&quot;/&gt;&lt;/object&gt;&lt;object type=&quot;3&quot; unique_id=&quot;10046&quot;&gt;&lt;property id=&quot;20148&quot; value=&quot;5&quot;/&gt;&lt;property id=&quot;20300&quot; value=&quot;Slide 45 - &amp;quot;Excuse? Or Reason?&amp;quot;&quot;/&gt;&lt;property id=&quot;20307&quot; value=&quot;310&quot;/&gt;&lt;/object&gt;&lt;object type=&quot;3&quot; unique_id=&quot;10047&quot;&gt;&lt;property id=&quot;20148&quot; value=&quot;5&quot;/&gt;&lt;property id=&quot;20300&quot; value=&quot;Slide 46 - &amp;quot;It’s as easy as “APIE!” &amp;quot;&quot;/&gt;&lt;property id=&quot;20307&quot; value=&quot;287&quot;/&gt;&lt;/object&gt;&lt;object type=&quot;3&quot; unique_id=&quot;10048&quot;&gt;&lt;property id=&quot;20148&quot; value=&quot;5&quot;/&gt;&lt;property id=&quot;20300&quot; value=&quot;Slide 47 - &amp;quot;Curriculum and Lesson Plans&amp;quot;&quot;/&gt;&lt;property id=&quot;20307&quot; value=&quot;301&quot;/&gt;&lt;/object&gt;&lt;object type=&quot;3&quot; unique_id=&quot;10049&quot;&gt;&lt;property id=&quot;20148&quot; value=&quot;5&quot;/&gt;&lt;property id=&quot;20300&quot; value=&quot;Slide 48 - &amp;quot;Dialogue Approach to Engaging Learners (Joye Norris)&amp;quot;&quot;/&gt;&lt;property id=&quot;20307&quot; value=&quot;298&quot;/&gt;&lt;/object&gt;&lt;object type=&quot;3&quot; unique_id=&quot;10050&quot;&gt;&lt;property id=&quot;20148&quot; value=&quot;5&quot;/&gt;&lt;property id=&quot;20300&quot; value=&quot;Slide 49 - &amp;quot;Using Key Messages&amp;quot;&quot;/&gt;&lt;property id=&quot;20307&quot; value=&quot;304&quot;/&gt;&lt;/object&gt;&lt;object type=&quot;3&quot; unique_id=&quot;10051&quot;&gt;&lt;property id=&quot;20148&quot; value=&quot;5&quot;/&gt;&lt;property id=&quot;20300&quot; value=&quot;Slide 50 - &amp;quot;Using Activities to Deliver and Reinforce Key Messages&amp;quot;&quot;/&gt;&lt;property id=&quot;20307&quot; value=&quot;311&quot;/&gt;&lt;/object&gt;&lt;object type=&quot;3&quot; unique_id=&quot;10052&quot;&gt;&lt;property id=&quot;20148&quot; value=&quot;5&quot;/&gt;&lt;property id=&quot;20300&quot; value=&quot;Slide 51 - &amp;quot;Putting It All Together…..&amp;quot;&quot;/&gt;&lt;property id=&quot;20307&quot; value=&quot;302&quot;/&gt;&lt;/object&gt;&lt;object type=&quot;3&quot; unique_id=&quot;10053&quot;&gt;&lt;property id=&quot;20148&quot; value=&quot;5&quot;/&gt;&lt;property id=&quot;20300&quot; value=&quot;Slide 52 - &amp;quot;The End &amp;quot;&quot;/&gt;&lt;property id=&quot;20307&quot; value=&quot;294&quot;/&gt;&lt;/object&gt;&lt;object type=&quot;3&quot; unique_id=&quot;10054&quot;&gt;&lt;property id=&quot;20148&quot; value=&quot;5&quot;/&gt;&lt;property id=&quot;20300&quot; value=&quot;Slide 53 - &amp;quot;Cornell Cooperative Extension&amp;quot;&quot;/&gt;&lt;property id=&quot;20307&quot; value=&quot;313&quot;/&gt;&lt;/object&gt;&lt;object type=&quot;3&quot; unique_id=&quot;10391&quot;&gt;&lt;property id=&quot;20148&quot; value=&quot;5&quot;/&gt;&lt;property id=&quot;20300&quot; value=&quot;Slide 29 - &amp;quot;What questions do you have?&amp;quot;&quot;/&gt;&lt;property id=&quot;20307&quot; value=&quot;322&quot;/&gt;&lt;/object&gt;&lt;object type=&quot;3&quot; unique_id=&quot;10392&quot;&gt;&lt;property id=&quot;20148&quot; value=&quot;5&quot;/&gt;&lt;property id=&quot;20300&quot; value=&quot;Slide 43 - &amp;quot;What questions do you have?&amp;quot;&quot;/&gt;&lt;property id=&quot;20307&quot; value=&quot;323&quot;/&gt;&lt;/object&gt;&lt;/object&gt;&lt;/object&gt;&lt;/database&gt;"/>
  <p:tag name="SECTOMILLISECCONVERTED" val="1"/>
</p:tagLst>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AE0D114F1C9EB40B14C29560A4A7A3F" ma:contentTypeVersion="2" ma:contentTypeDescription="Create a new document." ma:contentTypeScope="" ma:versionID="119648aa32c89cea3dbe374a00a79f34">
  <xsd:schema xmlns:xsd="http://www.w3.org/2001/XMLSchema" xmlns:xs="http://www.w3.org/2001/XMLSchema" xmlns:p="http://schemas.microsoft.com/office/2006/metadata/properties" xmlns:ns1="http://schemas.microsoft.com/sharepoint/v3" targetNamespace="http://schemas.microsoft.com/office/2006/metadata/properties" ma:root="true" ma:fieldsID="9482b1b0aa3f59ed56c07548074d0d5f"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description=""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343C8282-22A1-40FC-9DF2-AC8545B785F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D94986B-2F65-4585-B66F-0CEC6E5583AB}">
  <ds:schemaRefs>
    <ds:schemaRef ds:uri="http://schemas.microsoft.com/sharepoint/v3/contenttype/forms"/>
  </ds:schemaRefs>
</ds:datastoreItem>
</file>

<file path=customXml/itemProps3.xml><?xml version="1.0" encoding="utf-8"?>
<ds:datastoreItem xmlns:ds="http://schemas.openxmlformats.org/officeDocument/2006/customXml" ds:itemID="{AEEFDD49-98C3-426D-9250-A361FA23D0B1}">
  <ds:schemaRefs>
    <ds:schemaRef ds:uri="http://schemas.microsoft.com/sharepoint/v3"/>
    <ds:schemaRef ds:uri="http://schemas.microsoft.com/office/2006/documentManagement/types"/>
    <ds:schemaRef ds:uri="http://purl.org/dc/elements/1.1/"/>
    <ds:schemaRef ds:uri="http://schemas.microsoft.com/office/infopath/2007/PartnerControls"/>
    <ds:schemaRef ds:uri="http://purl.org/dc/terms/"/>
    <ds:schemaRef ds:uri="http://purl.org/dc/dcmitype/"/>
    <ds:schemaRef ds:uri="http://schemas.openxmlformats.org/package/2006/metadata/core-properties"/>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Slit</Template>
  <TotalTime>4951</TotalTime>
  <Words>2274</Words>
  <Application>Microsoft Office PowerPoint</Application>
  <PresentationFormat>On-screen Show (4:3)</PresentationFormat>
  <Paragraphs>152</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Tahoma</vt:lpstr>
      <vt:lpstr>Wingdings</vt:lpstr>
      <vt:lpstr>Slit</vt:lpstr>
      <vt:lpstr>PowerPoint Presentation</vt:lpstr>
      <vt:lpstr>What is Cornell Cooperative Extension?</vt:lpstr>
      <vt:lpstr>Land Grant History</vt:lpstr>
      <vt:lpstr>Here is how… </vt:lpstr>
      <vt:lpstr>Land Grant College map</vt:lpstr>
      <vt:lpstr>Our Connection:</vt:lpstr>
      <vt:lpstr>Relationship with  Cornell University</vt:lpstr>
      <vt:lpstr>Cornell Cooperative Extension of  St. Lawrence County</vt:lpstr>
      <vt:lpstr>Contact Information</vt:lpstr>
      <vt:lpstr>Why are volunteers so important to Cooperative Extension? </vt:lpstr>
      <vt:lpstr>Types of Volunteers</vt:lpstr>
      <vt:lpstr>Volunteers Represent Extension and as such,</vt:lpstr>
      <vt:lpstr>Responsibilities of Volunteers</vt:lpstr>
      <vt:lpstr>Responsibilities of Extension</vt:lpstr>
      <vt:lpstr>Speaking of liability…</vt:lpstr>
      <vt:lpstr>In case of an emergency…</vt:lpstr>
      <vt:lpstr>Communicating with Staff</vt:lpstr>
      <vt:lpstr>Additional Resources</vt:lpstr>
      <vt:lpstr>Welcome to  Cornell Cooperative Extension of  St. Lawrence County!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CCEDC</dc:title>
  <dc:creator>Authorized User</dc:creator>
  <cp:lastModifiedBy>Tamara Lyne Hill</cp:lastModifiedBy>
  <cp:revision>229</cp:revision>
  <cp:lastPrinted>2015-11-30T13:16:15Z</cp:lastPrinted>
  <dcterms:created xsi:type="dcterms:W3CDTF">2009-06-30T18:41:55Z</dcterms:created>
  <dcterms:modified xsi:type="dcterms:W3CDTF">2024-10-16T15:50:19Z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0x0101007AE0D114F1C9EB40B14C29560A4A7A3F</vt:lpwstr>
  </property>
</Properties>
</file>